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6" r:id="rId3"/>
    <p:sldId id="283" r:id="rId4"/>
    <p:sldId id="284" r:id="rId5"/>
    <p:sldId id="285" r:id="rId6"/>
    <p:sldId id="286" r:id="rId7"/>
    <p:sldId id="287" r:id="rId8"/>
    <p:sldId id="288" r:id="rId9"/>
    <p:sldId id="28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99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548" autoAdjust="0"/>
  </p:normalViewPr>
  <p:slideViewPr>
    <p:cSldViewPr>
      <p:cViewPr varScale="1">
        <p:scale>
          <a:sx n="62" d="100"/>
          <a:sy n="62" d="100"/>
        </p:scale>
        <p:origin x="-137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819CE4-DC26-4E65-B02A-676A64F82D40}" type="datetimeFigureOut">
              <a:rPr lang="en-US" smtClean="0"/>
              <a:pPr/>
              <a:t>20/12/2020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AAD0BB-BA5C-4E7D-909E-4526BB2D63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819CE4-DC26-4E65-B02A-676A64F82D40}" type="datetimeFigureOut">
              <a:rPr lang="en-US" smtClean="0"/>
              <a:pPr/>
              <a:t>20/12/2020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819CE4-DC26-4E65-B02A-676A64F82D40}" type="datetimeFigureOut">
              <a:rPr lang="en-US" smtClean="0"/>
              <a:pPr/>
              <a:t>20/12/2020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819CE4-DC26-4E65-B02A-676A64F82D40}" type="datetimeFigureOut">
              <a:rPr lang="en-US" smtClean="0"/>
              <a:pPr/>
              <a:t>20/12/2020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3AAD0BB-BA5C-4E7D-909E-4526BB2D638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819CE4-DC26-4E65-B02A-676A64F82D40}" type="datetimeFigureOut">
              <a:rPr lang="en-US" smtClean="0"/>
              <a:pPr/>
              <a:t>20/12/2020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AAD0BB-BA5C-4E7D-909E-4526BB2D63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Rectangle 2"/>
          <p:cNvSpPr>
            <a:spLocks noGrp="1" noChangeArrowheads="1"/>
          </p:cNvSpPr>
          <p:nvPr>
            <p:ph type="title" idx="4294967295"/>
          </p:nvPr>
        </p:nvSpPr>
        <p:spPr>
          <a:xfrm>
            <a:off x="0" y="2209800"/>
            <a:ext cx="9144000" cy="25908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3600" b="1" dirty="0" err="1" smtClean="0">
                <a:solidFill>
                  <a:schemeClr val="tx1"/>
                </a:solidFill>
                <a:latin typeface="AR CENA" pitchFamily="2" charset="0"/>
              </a:rPr>
              <a:t>Shri</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Amolak</a:t>
            </a:r>
            <a:r>
              <a:rPr lang="en-US" sz="3600" b="1" dirty="0" smtClean="0">
                <a:solidFill>
                  <a:schemeClr val="tx1"/>
                </a:solidFill>
                <a:latin typeface="AR CENA" pitchFamily="2" charset="0"/>
              </a:rPr>
              <a:t> Jain </a:t>
            </a:r>
            <a:r>
              <a:rPr lang="en-US" sz="3600" b="1" dirty="0" err="1" smtClean="0">
                <a:solidFill>
                  <a:schemeClr val="tx1"/>
                </a:solidFill>
                <a:latin typeface="AR CENA" pitchFamily="2" charset="0"/>
              </a:rPr>
              <a:t>Vidya</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Prasarak</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Mandal’s</a:t>
            </a:r>
            <a:r>
              <a:rPr lang="en-US" sz="3600" dirty="0" smtClean="0">
                <a:solidFill>
                  <a:schemeClr val="tx1"/>
                </a:solidFill>
                <a:latin typeface="AR CENA" pitchFamily="2" charset="0"/>
              </a:rPr>
              <a:t/>
            </a:r>
            <a:br>
              <a:rPr lang="en-US" sz="3600" dirty="0" smtClean="0">
                <a:solidFill>
                  <a:schemeClr val="tx1"/>
                </a:solidFill>
                <a:latin typeface="AR CENA" pitchFamily="2" charset="0"/>
              </a:rPr>
            </a:br>
            <a:r>
              <a:rPr lang="en-US" sz="3600" b="1" dirty="0" smtClean="0">
                <a:solidFill>
                  <a:schemeClr val="tx1"/>
                </a:solidFill>
              </a:rPr>
              <a:t> </a:t>
            </a:r>
            <a:r>
              <a:rPr lang="en-US" sz="3600" b="1" dirty="0" err="1" smtClean="0">
                <a:solidFill>
                  <a:schemeClr val="tx1"/>
                </a:solidFill>
                <a:latin typeface="Arial Rounded MT Bold" pitchFamily="34" charset="0"/>
              </a:rPr>
              <a:t>S.K.Gandhi</a:t>
            </a:r>
            <a:r>
              <a:rPr lang="en-US" sz="3600" b="1" dirty="0" smtClean="0">
                <a:solidFill>
                  <a:schemeClr val="tx1"/>
                </a:solidFill>
                <a:latin typeface="Arial Rounded MT Bold" pitchFamily="34" charset="0"/>
              </a:rPr>
              <a:t> Arts, </a:t>
            </a:r>
            <a:r>
              <a:rPr lang="en-US" sz="3600" b="1" dirty="0" err="1" smtClean="0">
                <a:solidFill>
                  <a:schemeClr val="tx1"/>
                </a:solidFill>
                <a:latin typeface="Arial Rounded MT Bold" pitchFamily="34" charset="0"/>
              </a:rPr>
              <a:t>P.H.Gandhi</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Com.and</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Amolak</a:t>
            </a:r>
            <a:r>
              <a:rPr lang="en-US" sz="3600" b="1" dirty="0" smtClean="0">
                <a:solidFill>
                  <a:schemeClr val="tx1"/>
                </a:solidFill>
                <a:latin typeface="Arial Rounded MT Bold" pitchFamily="34" charset="0"/>
              </a:rPr>
              <a:t> Science College, </a:t>
            </a:r>
            <a:r>
              <a:rPr lang="en-US" sz="3600" b="1" dirty="0" err="1" smtClean="0">
                <a:solidFill>
                  <a:schemeClr val="tx1"/>
                </a:solidFill>
                <a:latin typeface="Arial Rounded MT Bold" pitchFamily="34" charset="0"/>
              </a:rPr>
              <a:t>Kada</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Tq.Ashti</a:t>
            </a:r>
            <a:r>
              <a:rPr lang="en-US" sz="3600" b="1" dirty="0" smtClean="0">
                <a:solidFill>
                  <a:schemeClr val="tx1"/>
                </a:solidFill>
                <a:latin typeface="Arial Rounded MT Bold" pitchFamily="34" charset="0"/>
              </a:rPr>
              <a:t>,  Dist. </a:t>
            </a:r>
            <a:r>
              <a:rPr lang="en-US" sz="3600" b="1" dirty="0" err="1" smtClean="0">
                <a:solidFill>
                  <a:schemeClr val="tx1"/>
                </a:solidFill>
                <a:latin typeface="Arial Rounded MT Bold" pitchFamily="34" charset="0"/>
              </a:rPr>
              <a:t>Beed</a:t>
            </a:r>
            <a:r>
              <a:rPr lang="en-US" sz="3600" b="1" dirty="0" smtClean="0">
                <a:solidFill>
                  <a:schemeClr val="tx1"/>
                </a:solidFill>
                <a:latin typeface="Arial Rounded MT Bold" pitchFamily="34" charset="0"/>
              </a:rPr>
              <a:t>  Pin-414202</a:t>
            </a:r>
            <a:endParaRPr lang="en-US" sz="3600" b="1" dirty="0">
              <a:solidFill>
                <a:schemeClr val="tx1"/>
              </a:solidFill>
              <a:latin typeface="Arial Rounded MT Bold" pitchFamily="34" charset="0"/>
            </a:endParaRPr>
          </a:p>
        </p:txBody>
      </p:sp>
      <p:sp>
        <p:nvSpPr>
          <p:cNvPr id="153603" name="Rectangle 3"/>
          <p:cNvSpPr>
            <a:spLocks noGrp="1" noChangeArrowheads="1"/>
          </p:cNvSpPr>
          <p:nvPr>
            <p:ph type="body" idx="4294967295"/>
          </p:nvPr>
        </p:nvSpPr>
        <p:spPr>
          <a:xfrm>
            <a:off x="0" y="5181600"/>
            <a:ext cx="7086600" cy="914400"/>
          </a:xfrm>
        </p:spPr>
        <p:txBody>
          <a:bodyPr>
            <a:normAutofit fontScale="85000" lnSpcReduction="10000"/>
          </a:bodyPr>
          <a:lstStyle/>
          <a:p>
            <a:pPr algn="ctr">
              <a:buFont typeface="Wingdings" pitchFamily="2" charset="2"/>
              <a:buNone/>
            </a:pPr>
            <a:r>
              <a:rPr lang="en-US" sz="4300" b="1" dirty="0" smtClean="0">
                <a:solidFill>
                  <a:schemeClr val="tx2"/>
                </a:solidFill>
                <a:latin typeface="Times New Roman" pitchFamily="18" charset="0"/>
                <a:cs typeface="Times New Roman" pitchFamily="18" charset="0"/>
              </a:rPr>
              <a:t>ECONOMICS DEPARTMENT</a:t>
            </a:r>
          </a:p>
          <a:p>
            <a:pPr>
              <a:buFont typeface="Wingdings" pitchFamily="2" charset="2"/>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p:txBody>
      </p:sp>
      <p:pic>
        <p:nvPicPr>
          <p:cNvPr id="14338" name="Picture 2" descr="http://www.gandhicollegekada.org/images/logo.png"/>
          <p:cNvPicPr>
            <a:picLocks noChangeAspect="1" noChangeArrowheads="1"/>
          </p:cNvPicPr>
          <p:nvPr/>
        </p:nvPicPr>
        <p:blipFill>
          <a:blip r:embed="rId2"/>
          <a:srcRect/>
          <a:stretch>
            <a:fillRect/>
          </a:stretch>
        </p:blipFill>
        <p:spPr bwMode="auto">
          <a:xfrm>
            <a:off x="2895600" y="152400"/>
            <a:ext cx="3352800" cy="2105025"/>
          </a:xfrm>
          <a:prstGeom prst="rect">
            <a:avLst/>
          </a:prstGeom>
          <a:noFill/>
        </p:spPr>
      </p:pic>
      <p:sp>
        <p:nvSpPr>
          <p:cNvPr id="5" name="Right Arrow 4"/>
          <p:cNvSpPr/>
          <p:nvPr/>
        </p:nvSpPr>
        <p:spPr>
          <a:xfrm>
            <a:off x="7620000" y="6172200"/>
            <a:ext cx="1676400" cy="6858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rgbClr val="FF0000"/>
                </a:solidFill>
              </a:rPr>
              <a:t>Lecture 1</a:t>
            </a:r>
            <a:r>
              <a:rPr lang="en-US" baseline="30000" dirty="0" smtClean="0">
                <a:solidFill>
                  <a:srgbClr val="FF0000"/>
                </a:solidFill>
              </a:rPr>
              <a:t>ST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28600"/>
            <a:ext cx="7772400" cy="3124200"/>
          </a:xfr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1">
            <a:schemeClr val="accent3"/>
          </a:lnRef>
          <a:fillRef idx="2">
            <a:schemeClr val="accent3"/>
          </a:fillRef>
          <a:effectRef idx="1">
            <a:schemeClr val="accent3"/>
          </a:effectRef>
          <a:fontRef idx="minor">
            <a:schemeClr val="dk1"/>
          </a:fontRef>
        </p:style>
        <p:txBody>
          <a:bodyPr>
            <a:noAutofit/>
          </a:bodyPr>
          <a:lstStyle/>
          <a:p>
            <a:pPr algn="ctr"/>
            <a:r>
              <a:rPr lang="en-US" sz="4400" b="1" dirty="0" smtClean="0">
                <a:solidFill>
                  <a:srgbClr val="FF0000"/>
                </a:solidFill>
              </a:rPr>
              <a:t>F.Y.B.A. ECONOMICS</a:t>
            </a:r>
          </a:p>
          <a:p>
            <a:pPr algn="ctr"/>
            <a:r>
              <a:rPr lang="en-US" sz="4400" b="1" dirty="0" smtClean="0">
                <a:solidFill>
                  <a:srgbClr val="FF0000"/>
                </a:solidFill>
              </a:rPr>
              <a:t>(Revised Syllabus)</a:t>
            </a:r>
          </a:p>
          <a:p>
            <a:pPr algn="ctr"/>
            <a:r>
              <a:rPr lang="en-US" sz="4400" b="1" dirty="0" smtClean="0">
                <a:solidFill>
                  <a:srgbClr val="FF0000"/>
                </a:solidFill>
              </a:rPr>
              <a:t> </a:t>
            </a:r>
            <a:r>
              <a:rPr lang="en-US" sz="4400" b="1" dirty="0" smtClean="0">
                <a:solidFill>
                  <a:srgbClr val="FF0000"/>
                </a:solidFill>
              </a:rPr>
              <a:t>Semester-II</a:t>
            </a:r>
            <a:endParaRPr lang="en-US" sz="4400" b="1" dirty="0" smtClean="0">
              <a:solidFill>
                <a:srgbClr val="FF0000"/>
              </a:solidFill>
            </a:endParaRPr>
          </a:p>
          <a:p>
            <a:pPr algn="ctr"/>
            <a:r>
              <a:rPr lang="en-US" sz="4400" b="1" dirty="0" smtClean="0">
                <a:solidFill>
                  <a:srgbClr val="FF0000"/>
                </a:solidFill>
              </a:rPr>
              <a:t>PAPER –</a:t>
            </a:r>
            <a:r>
              <a:rPr lang="en-US" sz="4400" b="1" dirty="0" smtClean="0">
                <a:solidFill>
                  <a:srgbClr val="FF0000"/>
                </a:solidFill>
              </a:rPr>
              <a:t>ECO-103</a:t>
            </a:r>
            <a:endParaRPr lang="en-US" sz="4400" b="1" dirty="0">
              <a:solidFill>
                <a:srgbClr val="FF0000"/>
              </a:solidFill>
            </a:endParaRPr>
          </a:p>
        </p:txBody>
      </p:sp>
      <p:sp>
        <p:nvSpPr>
          <p:cNvPr id="6" name="TextBox 5"/>
          <p:cNvSpPr txBox="1"/>
          <p:nvPr/>
        </p:nvSpPr>
        <p:spPr>
          <a:xfrm>
            <a:off x="1143000" y="5638800"/>
            <a:ext cx="6324600" cy="523220"/>
          </a:xfrm>
          <a:prstGeom prst="rect">
            <a:avLst/>
          </a:prstGeom>
          <a:solidFill>
            <a:schemeClr val="accent2">
              <a:lumMod val="60000"/>
              <a:lumOff val="40000"/>
            </a:schemeClr>
          </a:solidFill>
        </p:spPr>
        <p:txBody>
          <a:bodyPr wrap="square" rtlCol="0">
            <a:spAutoFit/>
          </a:bodyPr>
          <a:lstStyle/>
          <a:p>
            <a:pPr algn="ctr"/>
            <a:r>
              <a:rPr lang="en-US" sz="2800" b="1" dirty="0" smtClean="0">
                <a:solidFill>
                  <a:srgbClr val="002060"/>
                </a:solidFill>
              </a:rPr>
              <a:t>PROF : Dr. ASHOK KORADE</a:t>
            </a:r>
            <a:endParaRPr lang="en-US" sz="2800" b="1" dirty="0">
              <a:solidFill>
                <a:srgbClr val="002060"/>
              </a:solidFill>
            </a:endParaRPr>
          </a:p>
        </p:txBody>
      </p:sp>
      <p:sp>
        <p:nvSpPr>
          <p:cNvPr id="8" name="Rounded Rectangle 7"/>
          <p:cNvSpPr/>
          <p:nvPr/>
        </p:nvSpPr>
        <p:spPr>
          <a:xfrm>
            <a:off x="1143000" y="3352800"/>
            <a:ext cx="7010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t>PRICE THEORY</a:t>
            </a:r>
            <a:endParaRPr lang="en-US" sz="4400" b="1" dirty="0" smtClean="0"/>
          </a:p>
          <a:p>
            <a:pPr algn="ctr"/>
            <a:r>
              <a:rPr lang="en-US" sz="4400" b="1" dirty="0" err="1" smtClean="0"/>
              <a:t>किंमत</a:t>
            </a:r>
            <a:r>
              <a:rPr lang="en-US" sz="4400" b="1" dirty="0" smtClean="0"/>
              <a:t> </a:t>
            </a:r>
            <a:r>
              <a:rPr lang="en-US" sz="4400" b="1" dirty="0" err="1" smtClean="0"/>
              <a:t>सिध्दांत</a:t>
            </a:r>
            <a:endParaRPr lang="en-US"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62500" lnSpcReduction="20000"/>
          </a:bodyPr>
          <a:lstStyle/>
          <a:p>
            <a:r>
              <a:rPr lang="en-US" sz="2800" b="1" dirty="0" smtClean="0"/>
              <a:t>OBJECTIVES</a:t>
            </a:r>
            <a:r>
              <a:rPr lang="en-US" sz="2800" dirty="0" smtClean="0"/>
              <a:t>: </a:t>
            </a:r>
            <a:endParaRPr lang="en-US" sz="2000" dirty="0" smtClean="0"/>
          </a:p>
          <a:p>
            <a:r>
              <a:rPr lang="en-US" sz="2800" dirty="0" smtClean="0"/>
              <a:t>	The purpose of this paper on price theory at the B.A. level is to enable students to have an understanding of the various components regarding price determination under various types of markets. Units incorporated in this paper would enable the students to know about the theory of production, Cost and revenue analysis, forms of market and factor pricing theories. </a:t>
            </a:r>
            <a:endParaRPr lang="en-US" sz="2400" dirty="0" smtClean="0"/>
          </a:p>
          <a:p>
            <a:r>
              <a:rPr lang="en-US" sz="2800" b="1" dirty="0" smtClean="0"/>
              <a:t> Unit I :  Theory of Production : </a:t>
            </a:r>
            <a:endParaRPr lang="en-US" sz="2400" dirty="0" smtClean="0"/>
          </a:p>
          <a:p>
            <a:pPr lvl="1"/>
            <a:r>
              <a:rPr lang="en-US" sz="2400" dirty="0" smtClean="0"/>
              <a:t>Meaning of production. Concept of Production Function,</a:t>
            </a:r>
            <a:endParaRPr lang="en-US" sz="2000" dirty="0" smtClean="0"/>
          </a:p>
          <a:p>
            <a:pPr lvl="1"/>
            <a:r>
              <a:rPr lang="en-US" sz="2400" dirty="0" smtClean="0"/>
              <a:t>The law of Variable Proportions, </a:t>
            </a:r>
            <a:endParaRPr lang="en-US" sz="2000" dirty="0" smtClean="0"/>
          </a:p>
          <a:p>
            <a:pPr lvl="1"/>
            <a:r>
              <a:rPr lang="en-US" sz="2400" dirty="0" smtClean="0"/>
              <a:t>Law of returns to Scale, Internal and External Economics &amp; Diseconomies. </a:t>
            </a:r>
            <a:endParaRPr lang="en-US" sz="2000" dirty="0" smtClean="0"/>
          </a:p>
          <a:p>
            <a:pPr lvl="1"/>
            <a:r>
              <a:rPr lang="en-US" sz="2400" dirty="0" err="1" smtClean="0"/>
              <a:t>Isoquant</a:t>
            </a:r>
            <a:r>
              <a:rPr lang="en-US" sz="2400" dirty="0" smtClean="0"/>
              <a:t> Curve, Properties of </a:t>
            </a:r>
            <a:r>
              <a:rPr lang="en-US" sz="2400" dirty="0" err="1" smtClean="0"/>
              <a:t>Isoquant</a:t>
            </a:r>
            <a:r>
              <a:rPr lang="en-US" sz="2400" dirty="0" smtClean="0"/>
              <a:t> Curves. </a:t>
            </a:r>
            <a:endParaRPr lang="en-US" sz="2000" dirty="0" smtClean="0"/>
          </a:p>
          <a:p>
            <a:pPr lvl="1"/>
            <a:r>
              <a:rPr lang="en-US" sz="2400" dirty="0" err="1" smtClean="0"/>
              <a:t>Isocost</a:t>
            </a:r>
            <a:r>
              <a:rPr lang="en-US" sz="2400" dirty="0" smtClean="0"/>
              <a:t> Line, Production Possibility Curve. </a:t>
            </a:r>
            <a:endParaRPr lang="en-US" sz="2000" dirty="0" smtClean="0"/>
          </a:p>
          <a:p>
            <a:r>
              <a:rPr lang="en-US" sz="2800" b="1" dirty="0" smtClean="0"/>
              <a:t>Unit II : Analysis of Costs and Revenue : </a:t>
            </a:r>
            <a:endParaRPr lang="en-US" sz="2400" dirty="0" smtClean="0"/>
          </a:p>
          <a:p>
            <a:r>
              <a:rPr lang="en-US" sz="2800" dirty="0" smtClean="0"/>
              <a:t>  2.1  Concepts of Costs- Fixed and variable Costs, Opportunity cost, Average </a:t>
            </a:r>
            <a:endParaRPr lang="en-US" sz="2400" dirty="0" smtClean="0"/>
          </a:p>
          <a:p>
            <a:r>
              <a:rPr lang="en-US" sz="2800" dirty="0" smtClean="0"/>
              <a:t>       and Marginal cost. </a:t>
            </a:r>
            <a:endParaRPr lang="en-US" sz="2400" dirty="0" smtClean="0"/>
          </a:p>
          <a:p>
            <a:r>
              <a:rPr lang="en-US" sz="2800" dirty="0" smtClean="0"/>
              <a:t>2.2 Short run and Long run cost curves. </a:t>
            </a:r>
            <a:endParaRPr lang="en-US" sz="2400" dirty="0" smtClean="0"/>
          </a:p>
          <a:p>
            <a:r>
              <a:rPr lang="en-US" sz="2800" dirty="0" smtClean="0"/>
              <a:t>2.3 Modern Approach related to Short run and Long run cost curves.</a:t>
            </a:r>
            <a:endParaRPr lang="en-US" sz="2400" dirty="0" smtClean="0"/>
          </a:p>
          <a:p>
            <a:r>
              <a:rPr lang="en-US" sz="2800" dirty="0" smtClean="0"/>
              <a:t>2.4 Relation between Marginal Cost, Average Cost and Total Cost. </a:t>
            </a:r>
            <a:endParaRPr lang="en-US" sz="2400" dirty="0" smtClean="0"/>
          </a:p>
          <a:p>
            <a:r>
              <a:rPr lang="en-US" sz="2800" dirty="0" smtClean="0"/>
              <a:t>2.5 Revenue Concepts : total Revenue, Average &amp; Marginal Revenue. </a:t>
            </a:r>
            <a:endParaRPr lang="en-US" sz="2400" dirty="0" smtClean="0"/>
          </a:p>
          <a:p>
            <a:r>
              <a:rPr lang="en-US" sz="2800" dirty="0" smtClean="0"/>
              <a:t>2.6 Equilibrium of the Firm – Short run and Long run.</a:t>
            </a:r>
            <a:endParaRPr lang="en-US" sz="4400" dirty="0" smtClean="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t>SYLLABUS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763000" cy="6019800"/>
          </a:xfrm>
        </p:spPr>
        <p:txBody>
          <a:bodyPr>
            <a:normAutofit fontScale="85000" lnSpcReduction="20000"/>
          </a:bodyPr>
          <a:lstStyle/>
          <a:p>
            <a:endParaRPr lang="en-US" sz="2000" dirty="0" smtClean="0"/>
          </a:p>
          <a:p>
            <a:r>
              <a:rPr lang="en-US" sz="2000" b="1" dirty="0" smtClean="0"/>
              <a:t>Unit III : Market </a:t>
            </a:r>
            <a:endParaRPr lang="en-US" sz="2000" dirty="0" smtClean="0"/>
          </a:p>
          <a:p>
            <a:r>
              <a:rPr lang="en-US" sz="2000" dirty="0" smtClean="0"/>
              <a:t>3.1 Meaning &amp; classification </a:t>
            </a:r>
          </a:p>
          <a:p>
            <a:r>
              <a:rPr lang="en-US" sz="2000" dirty="0" smtClean="0"/>
              <a:t>3.2 Perfect Competition : concept –Characteristics and short and long run </a:t>
            </a:r>
          </a:p>
          <a:p>
            <a:r>
              <a:rPr lang="en-US" sz="2000" dirty="0" smtClean="0"/>
              <a:t>    Equilibrium of the firm and industry. </a:t>
            </a:r>
          </a:p>
          <a:p>
            <a:r>
              <a:rPr lang="en-US" sz="2000" dirty="0" smtClean="0"/>
              <a:t>3.3  Monopoly – Concept, concept –Characteristics and short and long run </a:t>
            </a:r>
          </a:p>
          <a:p>
            <a:r>
              <a:rPr lang="en-US" sz="2000" dirty="0" smtClean="0"/>
              <a:t>    Equilibrium price determination, Price discrimination.  \</a:t>
            </a:r>
          </a:p>
          <a:p>
            <a:r>
              <a:rPr lang="en-US" sz="2000" dirty="0" smtClean="0"/>
              <a:t>3.4 Monopolistic Competition : concept –Characteristics and short and long run </a:t>
            </a:r>
          </a:p>
          <a:p>
            <a:r>
              <a:rPr lang="en-US" sz="2000" dirty="0" smtClean="0"/>
              <a:t>    Equilibrium of Firm, Group Equilibrium, Selling cost. </a:t>
            </a:r>
          </a:p>
          <a:p>
            <a:r>
              <a:rPr lang="en-US" sz="2000" dirty="0" smtClean="0"/>
              <a:t>3.5 Oligopoly – Concept, Characteristics</a:t>
            </a:r>
          </a:p>
          <a:p>
            <a:r>
              <a:rPr lang="en-US" sz="2000" dirty="0" smtClean="0"/>
              <a:t>3.6 Duopoly – Concept &amp; Characteristics</a:t>
            </a:r>
          </a:p>
          <a:p>
            <a:r>
              <a:rPr lang="en-US" sz="2000" dirty="0" smtClean="0"/>
              <a:t>Unit IV : Factor Pricing. </a:t>
            </a:r>
          </a:p>
          <a:p>
            <a:r>
              <a:rPr lang="en-US" sz="2000" dirty="0" smtClean="0"/>
              <a:t>4.1 Marginal Productivity theory of Distribution.</a:t>
            </a:r>
          </a:p>
          <a:p>
            <a:r>
              <a:rPr lang="en-US" sz="2000" dirty="0" smtClean="0"/>
              <a:t>4.2 Rent – Concept – </a:t>
            </a:r>
            <a:r>
              <a:rPr lang="en-US" sz="2000" dirty="0" err="1" smtClean="0"/>
              <a:t>Recardian</a:t>
            </a:r>
            <a:r>
              <a:rPr lang="en-US" sz="2000" dirty="0" smtClean="0"/>
              <a:t> Theory of Rent, Modern Theory of Rent, Quasi </a:t>
            </a:r>
          </a:p>
          <a:p>
            <a:r>
              <a:rPr lang="en-US" sz="2000" dirty="0" smtClean="0"/>
              <a:t>    Rent.</a:t>
            </a:r>
          </a:p>
          <a:p>
            <a:r>
              <a:rPr lang="en-US" sz="2000" dirty="0" smtClean="0"/>
              <a:t>4.3 Wages – Concept, Types – Modern theory of wages, wage differentials and </a:t>
            </a:r>
          </a:p>
          <a:p>
            <a:r>
              <a:rPr lang="en-US" sz="2000" dirty="0" smtClean="0"/>
              <a:t>    Collective Bargaining. </a:t>
            </a:r>
          </a:p>
          <a:p>
            <a:r>
              <a:rPr lang="en-US" sz="2000" dirty="0" smtClean="0"/>
              <a:t>4.4 Interest – Concept, Loan able funds theory and Keynes’s Liquidity </a:t>
            </a:r>
          </a:p>
          <a:p>
            <a:r>
              <a:rPr lang="en-US" sz="2000" dirty="0" smtClean="0"/>
              <a:t>    preference theory.</a:t>
            </a:r>
          </a:p>
          <a:p>
            <a:r>
              <a:rPr lang="en-US" sz="2000" dirty="0" smtClean="0"/>
              <a:t>4.5 Profit – Concept, Risk and uncertainty theory and Innovation theory. </a:t>
            </a:r>
          </a:p>
          <a:p>
            <a:r>
              <a:rPr lang="en-US" sz="2000" dirty="0" smtClean="0"/>
              <a:t> </a:t>
            </a:r>
            <a:endParaRPr lang="en-US" sz="2000" dirty="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t>SYLLABUS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305800" cy="5334000"/>
          </a:xfrm>
        </p:spPr>
        <p:txBody>
          <a:bodyPr>
            <a:normAutofit lnSpcReduction="10000"/>
          </a:bodyPr>
          <a:lstStyle/>
          <a:p>
            <a:pPr algn="just"/>
            <a:r>
              <a:rPr lang="en-US" dirty="0" err="1" smtClean="0">
                <a:solidFill>
                  <a:srgbClr val="002060"/>
                </a:solidFill>
              </a:rPr>
              <a:t>अर्थशास्त्राचा</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मुख्यत</a:t>
            </a:r>
            <a:r>
              <a:rPr lang="en-US" dirty="0" smtClean="0">
                <a:solidFill>
                  <a:srgbClr val="002060"/>
                </a:solidFill>
              </a:rPr>
              <a:t>: </a:t>
            </a:r>
            <a:r>
              <a:rPr lang="en-US" dirty="0" err="1" smtClean="0">
                <a:solidFill>
                  <a:srgbClr val="002060"/>
                </a:solidFill>
              </a:rPr>
              <a:t>दोन</a:t>
            </a:r>
            <a:r>
              <a:rPr lang="en-US" dirty="0" smtClean="0">
                <a:solidFill>
                  <a:srgbClr val="002060"/>
                </a:solidFill>
              </a:rPr>
              <a:t> </a:t>
            </a:r>
            <a:r>
              <a:rPr lang="en-US" dirty="0" err="1" smtClean="0">
                <a:solidFill>
                  <a:srgbClr val="002060"/>
                </a:solidFill>
              </a:rPr>
              <a:t>दृष्टिकोनातुन</a:t>
            </a:r>
            <a:r>
              <a:rPr lang="en-US" dirty="0" smtClean="0">
                <a:solidFill>
                  <a:srgbClr val="002060"/>
                </a:solidFill>
              </a:rPr>
              <a:t> </a:t>
            </a:r>
            <a:r>
              <a:rPr lang="en-US" dirty="0" err="1" smtClean="0">
                <a:solidFill>
                  <a:srgbClr val="002060"/>
                </a:solidFill>
              </a:rPr>
              <a:t>केलेला</a:t>
            </a:r>
            <a:r>
              <a:rPr lang="en-US" dirty="0" smtClean="0">
                <a:solidFill>
                  <a:srgbClr val="002060"/>
                </a:solidFill>
              </a:rPr>
              <a:t> </a:t>
            </a:r>
            <a:r>
              <a:rPr lang="en-US" dirty="0" err="1" smtClean="0">
                <a:solidFill>
                  <a:srgbClr val="002060"/>
                </a:solidFill>
              </a:rPr>
              <a:t>आढळतो</a:t>
            </a:r>
            <a:r>
              <a:rPr lang="en-US" dirty="0" smtClean="0">
                <a:solidFill>
                  <a:srgbClr val="002060"/>
                </a:solidFill>
              </a:rPr>
              <a:t>. </a:t>
            </a:r>
            <a:r>
              <a:rPr lang="en-US" dirty="0" err="1" smtClean="0">
                <a:solidFill>
                  <a:srgbClr val="002060"/>
                </a:solidFill>
              </a:rPr>
              <a:t>त्यांना</a:t>
            </a:r>
            <a:r>
              <a:rPr lang="en-US" dirty="0" smtClean="0">
                <a:solidFill>
                  <a:srgbClr val="002060"/>
                </a:solidFill>
              </a:rPr>
              <a:t> </a:t>
            </a:r>
            <a:r>
              <a:rPr lang="en-US" dirty="0" err="1" smtClean="0">
                <a:solidFill>
                  <a:srgbClr val="002060"/>
                </a:solidFill>
              </a:rPr>
              <a:t>सुक्ष्म</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व </a:t>
            </a:r>
            <a:r>
              <a:rPr lang="en-US" dirty="0" err="1" smtClean="0">
                <a:solidFill>
                  <a:srgbClr val="002060"/>
                </a:solidFill>
              </a:rPr>
              <a:t>स्थुल</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संबोधले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सुक्ष्म</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अंशलक्षी</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 </a:t>
            </a:r>
            <a:r>
              <a:rPr lang="en-US" dirty="0" err="1" smtClean="0">
                <a:solidFill>
                  <a:srgbClr val="002060"/>
                </a:solidFill>
              </a:rPr>
              <a:t>व्यष्टी</a:t>
            </a:r>
            <a:r>
              <a:rPr lang="en-US" dirty="0" smtClean="0">
                <a:solidFill>
                  <a:srgbClr val="002060"/>
                </a:solidFill>
              </a:rPr>
              <a:t> </a:t>
            </a:r>
            <a:r>
              <a:rPr lang="en-US" dirty="0" err="1" smtClean="0">
                <a:solidFill>
                  <a:srgbClr val="002060"/>
                </a:solidFill>
              </a:rPr>
              <a:t>अर्थशास्त्र</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पर्यायी</a:t>
            </a:r>
            <a:r>
              <a:rPr lang="en-US" dirty="0" smtClean="0">
                <a:solidFill>
                  <a:srgbClr val="002060"/>
                </a:solidFill>
              </a:rPr>
              <a:t> </a:t>
            </a:r>
            <a:r>
              <a:rPr lang="en-US" dirty="0" err="1" smtClean="0">
                <a:solidFill>
                  <a:srgbClr val="002060"/>
                </a:solidFill>
              </a:rPr>
              <a:t>नावाने</a:t>
            </a:r>
            <a:r>
              <a:rPr lang="en-US" dirty="0" smtClean="0">
                <a:solidFill>
                  <a:srgbClr val="002060"/>
                </a:solidFill>
              </a:rPr>
              <a:t> </a:t>
            </a:r>
            <a:r>
              <a:rPr lang="en-US" dirty="0" err="1" smtClean="0">
                <a:solidFill>
                  <a:srgbClr val="002060"/>
                </a:solidFill>
              </a:rPr>
              <a:t>ओळखले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p>
          <a:p>
            <a:pPr algn="just"/>
            <a:r>
              <a:rPr lang="en-US" dirty="0" err="1" smtClean="0">
                <a:solidFill>
                  <a:srgbClr val="002060"/>
                </a:solidFill>
              </a:rPr>
              <a:t>मानवाची</a:t>
            </a:r>
            <a:r>
              <a:rPr lang="en-US" dirty="0" smtClean="0">
                <a:solidFill>
                  <a:srgbClr val="002060"/>
                </a:solidFill>
              </a:rPr>
              <a:t> </a:t>
            </a:r>
            <a:r>
              <a:rPr lang="en-US" dirty="0" err="1" smtClean="0">
                <a:solidFill>
                  <a:srgbClr val="002060"/>
                </a:solidFill>
              </a:rPr>
              <a:t>गरजा</a:t>
            </a:r>
            <a:r>
              <a:rPr lang="en-US" dirty="0" smtClean="0">
                <a:solidFill>
                  <a:srgbClr val="002060"/>
                </a:solidFill>
              </a:rPr>
              <a:t> </a:t>
            </a:r>
            <a:r>
              <a:rPr lang="en-US" dirty="0" err="1" smtClean="0">
                <a:solidFill>
                  <a:srgbClr val="002060"/>
                </a:solidFill>
              </a:rPr>
              <a:t>पुर्ण</a:t>
            </a:r>
            <a:r>
              <a:rPr lang="en-US" dirty="0" smtClean="0">
                <a:solidFill>
                  <a:srgbClr val="002060"/>
                </a:solidFill>
              </a:rPr>
              <a:t> </a:t>
            </a:r>
            <a:r>
              <a:rPr lang="en-US" dirty="0" err="1" smtClean="0">
                <a:solidFill>
                  <a:srgbClr val="002060"/>
                </a:solidFill>
              </a:rPr>
              <a:t>करण्यासाठी</a:t>
            </a:r>
            <a:r>
              <a:rPr lang="en-US" dirty="0" smtClean="0">
                <a:solidFill>
                  <a:srgbClr val="002060"/>
                </a:solidFill>
              </a:rPr>
              <a:t> </a:t>
            </a:r>
            <a:r>
              <a:rPr lang="en-US" dirty="0" err="1" smtClean="0">
                <a:solidFill>
                  <a:srgbClr val="002060"/>
                </a:solidFill>
              </a:rPr>
              <a:t>उत्पादन</a:t>
            </a:r>
            <a:r>
              <a:rPr lang="en-US" dirty="0" smtClean="0">
                <a:solidFill>
                  <a:srgbClr val="002060"/>
                </a:solidFill>
              </a:rPr>
              <a:t> </a:t>
            </a:r>
            <a:r>
              <a:rPr lang="en-US" dirty="0" err="1" smtClean="0">
                <a:solidFill>
                  <a:srgbClr val="002060"/>
                </a:solidFill>
              </a:rPr>
              <a:t>प्रक्रिया</a:t>
            </a:r>
            <a:r>
              <a:rPr lang="en-US" dirty="0" smtClean="0">
                <a:solidFill>
                  <a:srgbClr val="002060"/>
                </a:solidFill>
              </a:rPr>
              <a:t> </a:t>
            </a:r>
            <a:r>
              <a:rPr lang="en-US" dirty="0" err="1" smtClean="0">
                <a:solidFill>
                  <a:srgbClr val="002060"/>
                </a:solidFill>
              </a:rPr>
              <a:t>महत्वाची</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r>
              <a:rPr lang="en-US" dirty="0" err="1" smtClean="0">
                <a:solidFill>
                  <a:srgbClr val="002060"/>
                </a:solidFill>
              </a:rPr>
              <a:t>उत्पादनाच्या</a:t>
            </a:r>
            <a:r>
              <a:rPr lang="en-US" dirty="0" smtClean="0">
                <a:solidFill>
                  <a:srgbClr val="002060"/>
                </a:solidFill>
              </a:rPr>
              <a:t> </a:t>
            </a:r>
            <a:r>
              <a:rPr lang="en-US" dirty="0" err="1" smtClean="0">
                <a:solidFill>
                  <a:srgbClr val="002060"/>
                </a:solidFill>
              </a:rPr>
              <a:t>सर्वसाधारण</a:t>
            </a:r>
            <a:r>
              <a:rPr lang="en-US" dirty="0" smtClean="0">
                <a:solidFill>
                  <a:srgbClr val="002060"/>
                </a:solidFill>
              </a:rPr>
              <a:t> </a:t>
            </a:r>
            <a:r>
              <a:rPr lang="en-US" dirty="0" err="1" smtClean="0">
                <a:solidFill>
                  <a:srgbClr val="002060"/>
                </a:solidFill>
              </a:rPr>
              <a:t>अर्थ</a:t>
            </a:r>
            <a:r>
              <a:rPr lang="en-US" dirty="0" smtClean="0">
                <a:solidFill>
                  <a:srgbClr val="002060"/>
                </a:solidFill>
              </a:rPr>
              <a:t> </a:t>
            </a:r>
            <a:r>
              <a:rPr lang="en-US" dirty="0" err="1" smtClean="0">
                <a:solidFill>
                  <a:srgbClr val="002060"/>
                </a:solidFill>
              </a:rPr>
              <a:t>वस्तु</a:t>
            </a:r>
            <a:r>
              <a:rPr lang="en-US" dirty="0" smtClean="0">
                <a:solidFill>
                  <a:srgbClr val="002060"/>
                </a:solidFill>
              </a:rPr>
              <a:t> व </a:t>
            </a:r>
            <a:r>
              <a:rPr lang="en-US" dirty="0" err="1" smtClean="0">
                <a:solidFill>
                  <a:srgbClr val="002060"/>
                </a:solidFill>
              </a:rPr>
              <a:t>सेवांची</a:t>
            </a:r>
            <a:r>
              <a:rPr lang="en-US" dirty="0" smtClean="0">
                <a:solidFill>
                  <a:srgbClr val="002060"/>
                </a:solidFill>
              </a:rPr>
              <a:t> </a:t>
            </a:r>
            <a:r>
              <a:rPr lang="en-US" dirty="0" err="1" smtClean="0">
                <a:solidFill>
                  <a:srgbClr val="002060"/>
                </a:solidFill>
              </a:rPr>
              <a:t>निर्मिती</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आहे</a:t>
            </a:r>
            <a:r>
              <a:rPr lang="en-US" dirty="0" smtClean="0">
                <a:solidFill>
                  <a:srgbClr val="002060"/>
                </a:solidFill>
              </a:rPr>
              <a:t>. </a:t>
            </a:r>
            <a:r>
              <a:rPr lang="en-US" dirty="0" err="1" smtClean="0">
                <a:solidFill>
                  <a:srgbClr val="002060"/>
                </a:solidFill>
              </a:rPr>
              <a:t>मार्शलच्या</a:t>
            </a:r>
            <a:r>
              <a:rPr lang="en-US" dirty="0" smtClean="0">
                <a:solidFill>
                  <a:srgbClr val="002060"/>
                </a:solidFill>
              </a:rPr>
              <a:t> </a:t>
            </a:r>
            <a:r>
              <a:rPr lang="en-US" dirty="0" err="1" smtClean="0">
                <a:solidFill>
                  <a:srgbClr val="002060"/>
                </a:solidFill>
              </a:rPr>
              <a:t>मते</a:t>
            </a:r>
            <a:r>
              <a:rPr lang="en-US" dirty="0" smtClean="0">
                <a:solidFill>
                  <a:srgbClr val="002060"/>
                </a:solidFill>
              </a:rPr>
              <a:t> </a:t>
            </a:r>
            <a:r>
              <a:rPr lang="en-US" dirty="0" err="1" smtClean="0">
                <a:solidFill>
                  <a:srgbClr val="002060"/>
                </a:solidFill>
              </a:rPr>
              <a:t>उत्पादन</a:t>
            </a:r>
            <a:r>
              <a:rPr lang="en-US" dirty="0" smtClean="0">
                <a:solidFill>
                  <a:srgbClr val="002060"/>
                </a:solidFill>
              </a:rPr>
              <a:t> </a:t>
            </a:r>
            <a:r>
              <a:rPr lang="en-US" dirty="0" err="1" smtClean="0">
                <a:solidFill>
                  <a:srgbClr val="002060"/>
                </a:solidFill>
              </a:rPr>
              <a:t>म्हणजे</a:t>
            </a:r>
            <a:r>
              <a:rPr lang="en-US" dirty="0" smtClean="0">
                <a:solidFill>
                  <a:srgbClr val="002060"/>
                </a:solidFill>
              </a:rPr>
              <a:t> </a:t>
            </a:r>
            <a:r>
              <a:rPr lang="en-US" dirty="0" err="1" smtClean="0">
                <a:solidFill>
                  <a:srgbClr val="002060"/>
                </a:solidFill>
              </a:rPr>
              <a:t>उपयोगीतेची</a:t>
            </a:r>
            <a:r>
              <a:rPr lang="en-US" dirty="0" smtClean="0">
                <a:solidFill>
                  <a:srgbClr val="002060"/>
                </a:solidFill>
              </a:rPr>
              <a:t> </a:t>
            </a:r>
            <a:r>
              <a:rPr lang="en-US" dirty="0" err="1" smtClean="0">
                <a:solidFill>
                  <a:srgbClr val="002060"/>
                </a:solidFill>
              </a:rPr>
              <a:t>निर्मिती</a:t>
            </a:r>
            <a:r>
              <a:rPr lang="en-US" dirty="0" smtClean="0">
                <a:solidFill>
                  <a:srgbClr val="002060"/>
                </a:solidFill>
              </a:rPr>
              <a:t> </a:t>
            </a:r>
            <a:r>
              <a:rPr lang="en-US" dirty="0" err="1" smtClean="0">
                <a:solidFill>
                  <a:srgbClr val="002060"/>
                </a:solidFill>
              </a:rPr>
              <a:t>होय</a:t>
            </a:r>
            <a:r>
              <a:rPr lang="en-US" dirty="0" smtClean="0">
                <a:solidFill>
                  <a:srgbClr val="002060"/>
                </a:solidFill>
              </a:rPr>
              <a:t>. </a:t>
            </a:r>
            <a:endParaRPr lang="en-US" dirty="0" smtClean="0">
              <a:solidFill>
                <a:srgbClr val="002060"/>
              </a:solidFill>
            </a:endParaRPr>
          </a:p>
          <a:p>
            <a:pPr algn="just"/>
            <a:r>
              <a:rPr lang="en-US" dirty="0" err="1" smtClean="0">
                <a:solidFill>
                  <a:srgbClr val="002060"/>
                </a:solidFill>
              </a:rPr>
              <a:t>भौतिक</a:t>
            </a:r>
            <a:r>
              <a:rPr lang="en-US" dirty="0" smtClean="0">
                <a:solidFill>
                  <a:srgbClr val="002060"/>
                </a:solidFill>
              </a:rPr>
              <a:t> </a:t>
            </a:r>
            <a:r>
              <a:rPr lang="en-US" dirty="0" err="1" smtClean="0">
                <a:solidFill>
                  <a:srgbClr val="002060"/>
                </a:solidFill>
              </a:rPr>
              <a:t>अदानाचे</a:t>
            </a:r>
            <a:r>
              <a:rPr lang="en-US" dirty="0" smtClean="0">
                <a:solidFill>
                  <a:srgbClr val="002060"/>
                </a:solidFill>
              </a:rPr>
              <a:t> </a:t>
            </a:r>
            <a:r>
              <a:rPr lang="en-US" dirty="0" err="1" smtClean="0">
                <a:solidFill>
                  <a:srgbClr val="002060"/>
                </a:solidFill>
              </a:rPr>
              <a:t>रुपांतर</a:t>
            </a:r>
            <a:r>
              <a:rPr lang="en-US" dirty="0" smtClean="0">
                <a:solidFill>
                  <a:srgbClr val="002060"/>
                </a:solidFill>
              </a:rPr>
              <a:t> </a:t>
            </a:r>
            <a:r>
              <a:rPr lang="en-US" dirty="0" err="1" smtClean="0">
                <a:solidFill>
                  <a:srgbClr val="002060"/>
                </a:solidFill>
              </a:rPr>
              <a:t>प्रदानात</a:t>
            </a:r>
            <a:r>
              <a:rPr lang="en-US" dirty="0" smtClean="0">
                <a:solidFill>
                  <a:srgbClr val="002060"/>
                </a:solidFill>
              </a:rPr>
              <a:t> </a:t>
            </a:r>
            <a:r>
              <a:rPr lang="en-US" dirty="0" err="1" smtClean="0">
                <a:solidFill>
                  <a:srgbClr val="002060"/>
                </a:solidFill>
              </a:rPr>
              <a:t>करणे</a:t>
            </a:r>
            <a:r>
              <a:rPr lang="en-US" dirty="0" smtClean="0">
                <a:solidFill>
                  <a:srgbClr val="002060"/>
                </a:solidFill>
              </a:rPr>
              <a:t> </a:t>
            </a:r>
            <a:r>
              <a:rPr lang="en-US" dirty="0" err="1" smtClean="0">
                <a:solidFill>
                  <a:srgbClr val="002060"/>
                </a:solidFill>
              </a:rPr>
              <a:t>म्हणजे</a:t>
            </a:r>
            <a:r>
              <a:rPr lang="en-US" dirty="0" smtClean="0">
                <a:solidFill>
                  <a:srgbClr val="002060"/>
                </a:solidFill>
              </a:rPr>
              <a:t> </a:t>
            </a:r>
            <a:r>
              <a:rPr lang="en-US" dirty="0" err="1" smtClean="0">
                <a:solidFill>
                  <a:srgbClr val="002060"/>
                </a:solidFill>
              </a:rPr>
              <a:t>उत्पादन</a:t>
            </a:r>
            <a:r>
              <a:rPr lang="en-US" dirty="0" smtClean="0">
                <a:solidFill>
                  <a:srgbClr val="002060"/>
                </a:solidFill>
              </a:rPr>
              <a:t> </a:t>
            </a:r>
            <a:r>
              <a:rPr lang="en-US" dirty="0" err="1" smtClean="0">
                <a:solidFill>
                  <a:srgbClr val="002060"/>
                </a:solidFill>
              </a:rPr>
              <a:t>होय</a:t>
            </a:r>
            <a:r>
              <a:rPr lang="en-US" dirty="0" smtClean="0">
                <a:solidFill>
                  <a:srgbClr val="002060"/>
                </a:solidFill>
              </a:rPr>
              <a:t>, - </a:t>
            </a:r>
            <a:r>
              <a:rPr lang="en-US" dirty="0" err="1" smtClean="0">
                <a:solidFill>
                  <a:srgbClr val="002060"/>
                </a:solidFill>
              </a:rPr>
              <a:t>अदान</a:t>
            </a:r>
            <a:r>
              <a:rPr lang="en-US" dirty="0" smtClean="0">
                <a:solidFill>
                  <a:srgbClr val="002060"/>
                </a:solidFill>
              </a:rPr>
              <a:t> </a:t>
            </a:r>
            <a:r>
              <a:rPr lang="en-US" dirty="0" err="1" smtClean="0">
                <a:solidFill>
                  <a:srgbClr val="002060"/>
                </a:solidFill>
              </a:rPr>
              <a:t>म्हणजे</a:t>
            </a:r>
            <a:r>
              <a:rPr lang="en-US" dirty="0" smtClean="0">
                <a:solidFill>
                  <a:srgbClr val="002060"/>
                </a:solidFill>
              </a:rPr>
              <a:t> </a:t>
            </a:r>
            <a:r>
              <a:rPr lang="en-US" dirty="0" err="1" smtClean="0">
                <a:solidFill>
                  <a:srgbClr val="002060"/>
                </a:solidFill>
              </a:rPr>
              <a:t>साधने</a:t>
            </a:r>
            <a:r>
              <a:rPr lang="en-US" dirty="0" smtClean="0">
                <a:solidFill>
                  <a:srgbClr val="002060"/>
                </a:solidFill>
              </a:rPr>
              <a:t> – </a:t>
            </a:r>
            <a:r>
              <a:rPr lang="en-US" dirty="0" err="1" smtClean="0">
                <a:solidFill>
                  <a:srgbClr val="002060"/>
                </a:solidFill>
              </a:rPr>
              <a:t>उदा</a:t>
            </a:r>
            <a:r>
              <a:rPr lang="en-US" dirty="0" smtClean="0">
                <a:solidFill>
                  <a:srgbClr val="002060"/>
                </a:solidFill>
              </a:rPr>
              <a:t> . </a:t>
            </a:r>
            <a:r>
              <a:rPr lang="en-US" dirty="0" err="1" smtClean="0">
                <a:solidFill>
                  <a:srgbClr val="002060"/>
                </a:solidFill>
              </a:rPr>
              <a:t>कच्चा</a:t>
            </a:r>
            <a:r>
              <a:rPr lang="en-US" dirty="0" smtClean="0">
                <a:solidFill>
                  <a:srgbClr val="002060"/>
                </a:solidFill>
              </a:rPr>
              <a:t> </a:t>
            </a:r>
            <a:r>
              <a:rPr lang="en-US" dirty="0" err="1" smtClean="0">
                <a:solidFill>
                  <a:srgbClr val="002060"/>
                </a:solidFill>
              </a:rPr>
              <a:t>माल</a:t>
            </a:r>
            <a:r>
              <a:rPr lang="en-US" dirty="0" smtClean="0">
                <a:solidFill>
                  <a:srgbClr val="002060"/>
                </a:solidFill>
              </a:rPr>
              <a:t>, </a:t>
            </a:r>
            <a:r>
              <a:rPr lang="en-US" dirty="0" err="1" smtClean="0">
                <a:solidFill>
                  <a:srgbClr val="002060"/>
                </a:solidFill>
              </a:rPr>
              <a:t>यंत्रसामग्री</a:t>
            </a:r>
            <a:r>
              <a:rPr lang="en-US" dirty="0" smtClean="0">
                <a:solidFill>
                  <a:srgbClr val="002060"/>
                </a:solidFill>
              </a:rPr>
              <a:t>, </a:t>
            </a:r>
            <a:r>
              <a:rPr lang="en-US" dirty="0" err="1" smtClean="0">
                <a:solidFill>
                  <a:srgbClr val="002060"/>
                </a:solidFill>
              </a:rPr>
              <a:t>तंत्रज्ञान</a:t>
            </a:r>
            <a:r>
              <a:rPr lang="en-US" dirty="0" smtClean="0">
                <a:solidFill>
                  <a:srgbClr val="002060"/>
                </a:solidFill>
              </a:rPr>
              <a:t>, </a:t>
            </a:r>
            <a:r>
              <a:rPr lang="en-US" dirty="0" err="1" smtClean="0">
                <a:solidFill>
                  <a:srgbClr val="002060"/>
                </a:solidFill>
              </a:rPr>
              <a:t>भुमी</a:t>
            </a:r>
            <a:r>
              <a:rPr lang="en-US" dirty="0" smtClean="0">
                <a:solidFill>
                  <a:srgbClr val="002060"/>
                </a:solidFill>
              </a:rPr>
              <a:t>, </a:t>
            </a:r>
            <a:r>
              <a:rPr lang="en-US" dirty="0" err="1" smtClean="0">
                <a:solidFill>
                  <a:srgbClr val="002060"/>
                </a:solidFill>
              </a:rPr>
              <a:t>भांडवल</a:t>
            </a:r>
            <a:r>
              <a:rPr lang="en-US" dirty="0" smtClean="0">
                <a:solidFill>
                  <a:srgbClr val="002060"/>
                </a:solidFill>
              </a:rPr>
              <a:t>, </a:t>
            </a:r>
            <a:r>
              <a:rPr lang="en-US" dirty="0" err="1" smtClean="0">
                <a:solidFill>
                  <a:srgbClr val="002060"/>
                </a:solidFill>
              </a:rPr>
              <a:t>संयोजक</a:t>
            </a:r>
            <a:r>
              <a:rPr lang="en-US" dirty="0" smtClean="0">
                <a:solidFill>
                  <a:srgbClr val="002060"/>
                </a:solidFill>
              </a:rPr>
              <a:t>, </a:t>
            </a:r>
            <a:r>
              <a:rPr lang="en-US" dirty="0" err="1" smtClean="0">
                <a:solidFill>
                  <a:srgbClr val="002060"/>
                </a:solidFill>
              </a:rPr>
              <a:t>प्रदान</a:t>
            </a:r>
            <a:r>
              <a:rPr lang="en-US" dirty="0" smtClean="0">
                <a:solidFill>
                  <a:srgbClr val="002060"/>
                </a:solidFill>
              </a:rPr>
              <a:t> </a:t>
            </a:r>
            <a:r>
              <a:rPr lang="en-US" dirty="0" err="1" smtClean="0">
                <a:solidFill>
                  <a:srgbClr val="002060"/>
                </a:solidFill>
              </a:rPr>
              <a:t>म्हणजे</a:t>
            </a:r>
            <a:r>
              <a:rPr lang="en-US" dirty="0" smtClean="0">
                <a:solidFill>
                  <a:srgbClr val="002060"/>
                </a:solidFill>
              </a:rPr>
              <a:t> </a:t>
            </a:r>
            <a:r>
              <a:rPr lang="en-US" dirty="0" err="1" smtClean="0">
                <a:solidFill>
                  <a:srgbClr val="002060"/>
                </a:solidFill>
              </a:rPr>
              <a:t>भौतिक</a:t>
            </a:r>
            <a:r>
              <a:rPr lang="en-US" dirty="0" smtClean="0">
                <a:solidFill>
                  <a:srgbClr val="002060"/>
                </a:solidFill>
              </a:rPr>
              <a:t> </a:t>
            </a:r>
            <a:r>
              <a:rPr lang="en-US" dirty="0" err="1" smtClean="0">
                <a:solidFill>
                  <a:srgbClr val="002060"/>
                </a:solidFill>
              </a:rPr>
              <a:t>साधनांचा</a:t>
            </a:r>
            <a:r>
              <a:rPr lang="en-US" dirty="0" smtClean="0">
                <a:solidFill>
                  <a:srgbClr val="002060"/>
                </a:solidFill>
              </a:rPr>
              <a:t> </a:t>
            </a:r>
            <a:r>
              <a:rPr lang="en-US" dirty="0" err="1" smtClean="0">
                <a:solidFill>
                  <a:srgbClr val="002060"/>
                </a:solidFill>
              </a:rPr>
              <a:t>वापर</a:t>
            </a:r>
            <a:r>
              <a:rPr lang="en-US" dirty="0" smtClean="0">
                <a:solidFill>
                  <a:srgbClr val="002060"/>
                </a:solidFill>
              </a:rPr>
              <a:t> </a:t>
            </a:r>
            <a:r>
              <a:rPr lang="en-US" dirty="0" err="1" smtClean="0">
                <a:solidFill>
                  <a:srgbClr val="002060"/>
                </a:solidFill>
              </a:rPr>
              <a:t>करुन</a:t>
            </a:r>
            <a:r>
              <a:rPr lang="en-US" dirty="0" smtClean="0">
                <a:solidFill>
                  <a:srgbClr val="002060"/>
                </a:solidFill>
              </a:rPr>
              <a:t> </a:t>
            </a:r>
            <a:r>
              <a:rPr lang="en-US" dirty="0" err="1" smtClean="0">
                <a:solidFill>
                  <a:srgbClr val="002060"/>
                </a:solidFill>
              </a:rPr>
              <a:t>ज्या</a:t>
            </a:r>
            <a:r>
              <a:rPr lang="en-US" dirty="0" smtClean="0">
                <a:solidFill>
                  <a:srgbClr val="002060"/>
                </a:solidFill>
              </a:rPr>
              <a:t> </a:t>
            </a:r>
            <a:r>
              <a:rPr lang="en-US" dirty="0" err="1" smtClean="0">
                <a:solidFill>
                  <a:srgbClr val="002060"/>
                </a:solidFill>
              </a:rPr>
              <a:t>वस्तुचे</a:t>
            </a:r>
            <a:r>
              <a:rPr lang="en-US" dirty="0" smtClean="0">
                <a:solidFill>
                  <a:srgbClr val="002060"/>
                </a:solidFill>
              </a:rPr>
              <a:t> </a:t>
            </a:r>
            <a:r>
              <a:rPr lang="en-US" dirty="0" err="1" smtClean="0">
                <a:solidFill>
                  <a:srgbClr val="002060"/>
                </a:solidFill>
              </a:rPr>
              <a:t>उत्पादन</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त्याला</a:t>
            </a:r>
            <a:r>
              <a:rPr lang="en-US" dirty="0" smtClean="0">
                <a:solidFill>
                  <a:srgbClr val="002060"/>
                </a:solidFill>
              </a:rPr>
              <a:t> </a:t>
            </a:r>
            <a:r>
              <a:rPr lang="en-US" dirty="0" err="1" smtClean="0">
                <a:solidFill>
                  <a:srgbClr val="002060"/>
                </a:solidFill>
              </a:rPr>
              <a:t>प्रदान</a:t>
            </a:r>
            <a:r>
              <a:rPr lang="en-US" dirty="0" smtClean="0">
                <a:solidFill>
                  <a:srgbClr val="002060"/>
                </a:solidFill>
              </a:rPr>
              <a:t> </a:t>
            </a:r>
            <a:r>
              <a:rPr lang="en-US" dirty="0" err="1" smtClean="0">
                <a:solidFill>
                  <a:srgbClr val="002060"/>
                </a:solidFill>
              </a:rPr>
              <a:t>म्हणतात</a:t>
            </a:r>
            <a:r>
              <a:rPr lang="en-US" dirty="0" smtClean="0">
                <a:solidFill>
                  <a:srgbClr val="002060"/>
                </a:solidFill>
              </a:rPr>
              <a:t>. </a:t>
            </a:r>
          </a:p>
          <a:p>
            <a:pPr algn="just"/>
            <a:endParaRPr lang="en-US" dirty="0">
              <a:solidFill>
                <a:srgbClr val="002060"/>
              </a:solidFill>
            </a:endParaRPr>
          </a:p>
        </p:txBody>
      </p:sp>
      <p:sp>
        <p:nvSpPr>
          <p:cNvPr id="3" name="Title 2"/>
          <p:cNvSpPr>
            <a:spLocks noGrp="1"/>
          </p:cNvSpPr>
          <p:nvPr>
            <p:ph type="title"/>
          </p:nvPr>
        </p:nvSpPr>
        <p:spPr>
          <a:xfrm>
            <a:off x="457200" y="0"/>
            <a:ext cx="8229600" cy="1143000"/>
          </a:xfrm>
        </p:spPr>
        <p:txBody>
          <a:bodyPr/>
          <a:lstStyle/>
          <a:p>
            <a:pPr algn="ctr"/>
            <a:r>
              <a:rPr lang="en-US" dirty="0" err="1" smtClean="0">
                <a:solidFill>
                  <a:srgbClr val="7030A0"/>
                </a:solidFill>
              </a:rPr>
              <a:t>प्रस्तावना</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382000" cy="5715000"/>
          </a:xfrm>
        </p:spPr>
        <p:txBody>
          <a:bodyPr>
            <a:normAutofit fontScale="92500" lnSpcReduction="10000"/>
          </a:bodyPr>
          <a:lstStyle/>
          <a:p>
            <a:r>
              <a:rPr lang="en-US" dirty="0" smtClean="0"/>
              <a:t>“</a:t>
            </a:r>
            <a:r>
              <a:rPr lang="en-US" dirty="0" err="1" smtClean="0"/>
              <a:t>आदान</a:t>
            </a:r>
            <a:r>
              <a:rPr lang="en-US" dirty="0" smtClean="0"/>
              <a:t> </a:t>
            </a:r>
            <a:r>
              <a:rPr lang="en-US" dirty="0" err="1" smtClean="0"/>
              <a:t>आणि</a:t>
            </a:r>
            <a:r>
              <a:rPr lang="en-US" dirty="0" smtClean="0"/>
              <a:t> </a:t>
            </a:r>
            <a:r>
              <a:rPr lang="en-US" dirty="0" err="1" smtClean="0"/>
              <a:t>प्रदान</a:t>
            </a:r>
            <a:r>
              <a:rPr lang="en-US" dirty="0" smtClean="0"/>
              <a:t> </a:t>
            </a:r>
            <a:r>
              <a:rPr lang="en-US" dirty="0" err="1" smtClean="0"/>
              <a:t>या</a:t>
            </a:r>
            <a:r>
              <a:rPr lang="en-US" dirty="0" smtClean="0"/>
              <a:t> </a:t>
            </a:r>
            <a:r>
              <a:rPr lang="en-US" dirty="0" err="1" smtClean="0"/>
              <a:t>दोहोतील</a:t>
            </a:r>
            <a:r>
              <a:rPr lang="en-US" dirty="0" smtClean="0"/>
              <a:t> </a:t>
            </a:r>
            <a:r>
              <a:rPr lang="en-US" dirty="0" err="1" smtClean="0"/>
              <a:t>कार्यात्मक</a:t>
            </a:r>
            <a:r>
              <a:rPr lang="en-US" dirty="0" smtClean="0"/>
              <a:t> </a:t>
            </a:r>
            <a:r>
              <a:rPr lang="en-US" dirty="0" err="1" smtClean="0"/>
              <a:t>संबंधाला</a:t>
            </a:r>
            <a:r>
              <a:rPr lang="en-US" dirty="0" smtClean="0"/>
              <a:t> </a:t>
            </a:r>
            <a:r>
              <a:rPr lang="en-US" dirty="0" err="1" smtClean="0"/>
              <a:t>उत्पादन</a:t>
            </a:r>
            <a:r>
              <a:rPr lang="en-US" dirty="0" smtClean="0"/>
              <a:t> </a:t>
            </a:r>
            <a:r>
              <a:rPr lang="en-US" dirty="0" err="1" smtClean="0"/>
              <a:t>फलन</a:t>
            </a:r>
            <a:r>
              <a:rPr lang="en-US" dirty="0" smtClean="0"/>
              <a:t> </a:t>
            </a:r>
            <a:r>
              <a:rPr lang="en-US" dirty="0" err="1" smtClean="0"/>
              <a:t>म्हणतात</a:t>
            </a:r>
            <a:r>
              <a:rPr lang="en-US" dirty="0" smtClean="0"/>
              <a:t>.”</a:t>
            </a:r>
          </a:p>
          <a:p>
            <a:r>
              <a:rPr lang="en-US" dirty="0" err="1" smtClean="0"/>
              <a:t>भुती</a:t>
            </a:r>
            <a:r>
              <a:rPr lang="en-US" dirty="0" smtClean="0"/>
              <a:t> </a:t>
            </a:r>
            <a:r>
              <a:rPr lang="en-US" dirty="0" smtClean="0"/>
              <a:t>– </a:t>
            </a:r>
            <a:r>
              <a:rPr lang="en-US" dirty="0" err="1" smtClean="0"/>
              <a:t>भांडवल</a:t>
            </a:r>
            <a:r>
              <a:rPr lang="en-US" dirty="0" smtClean="0"/>
              <a:t>, </a:t>
            </a:r>
            <a:r>
              <a:rPr lang="en-US" dirty="0" err="1" smtClean="0"/>
              <a:t>श्रम</a:t>
            </a:r>
            <a:r>
              <a:rPr lang="en-US" dirty="0" smtClean="0"/>
              <a:t>, </a:t>
            </a:r>
            <a:r>
              <a:rPr lang="en-US" dirty="0" err="1" smtClean="0"/>
              <a:t>संयोजक</a:t>
            </a:r>
            <a:r>
              <a:rPr lang="en-US" dirty="0" smtClean="0"/>
              <a:t>, </a:t>
            </a:r>
            <a:r>
              <a:rPr lang="en-US" dirty="0" err="1" smtClean="0"/>
              <a:t>या</a:t>
            </a:r>
            <a:r>
              <a:rPr lang="en-US" dirty="0" smtClean="0"/>
              <a:t> </a:t>
            </a:r>
            <a:r>
              <a:rPr lang="en-US" dirty="0" err="1" smtClean="0"/>
              <a:t>उत्पादन</a:t>
            </a:r>
            <a:r>
              <a:rPr lang="en-US" dirty="0" smtClean="0"/>
              <a:t> </a:t>
            </a:r>
            <a:r>
              <a:rPr lang="en-US" dirty="0" err="1" smtClean="0"/>
              <a:t>घटकाच्या</a:t>
            </a:r>
            <a:r>
              <a:rPr lang="en-US" dirty="0" smtClean="0"/>
              <a:t> </a:t>
            </a:r>
            <a:r>
              <a:rPr lang="en-US" dirty="0" err="1" smtClean="0"/>
              <a:t>सहाय्याने</a:t>
            </a:r>
            <a:r>
              <a:rPr lang="en-US" dirty="0" smtClean="0"/>
              <a:t> </a:t>
            </a:r>
            <a:r>
              <a:rPr lang="en-US" dirty="0" err="1" smtClean="0"/>
              <a:t>वस्तुचे</a:t>
            </a:r>
            <a:r>
              <a:rPr lang="en-US" dirty="0" smtClean="0"/>
              <a:t> </a:t>
            </a:r>
            <a:r>
              <a:rPr lang="en-US" dirty="0" err="1" smtClean="0"/>
              <a:t>उत्पादन</a:t>
            </a:r>
            <a:r>
              <a:rPr lang="en-US" dirty="0" smtClean="0"/>
              <a:t> </a:t>
            </a:r>
            <a:r>
              <a:rPr lang="en-US" dirty="0" err="1" smtClean="0"/>
              <a:t>केले</a:t>
            </a:r>
            <a:r>
              <a:rPr lang="en-US" dirty="0" smtClean="0"/>
              <a:t> </a:t>
            </a:r>
            <a:r>
              <a:rPr lang="en-US" dirty="0" err="1" smtClean="0"/>
              <a:t>जाते</a:t>
            </a:r>
            <a:r>
              <a:rPr lang="en-US" dirty="0" smtClean="0"/>
              <a:t>. </a:t>
            </a:r>
            <a:r>
              <a:rPr lang="en-US" dirty="0" err="1" smtClean="0"/>
              <a:t>यावरुन</a:t>
            </a:r>
            <a:r>
              <a:rPr lang="en-US" dirty="0" smtClean="0"/>
              <a:t> </a:t>
            </a:r>
            <a:r>
              <a:rPr lang="en-US" dirty="0" err="1" smtClean="0"/>
              <a:t>वस्तुचे</a:t>
            </a:r>
            <a:r>
              <a:rPr lang="en-US" dirty="0" smtClean="0"/>
              <a:t> </a:t>
            </a:r>
            <a:r>
              <a:rPr lang="en-US" dirty="0" err="1" smtClean="0"/>
              <a:t>उत्पादन</a:t>
            </a:r>
            <a:r>
              <a:rPr lang="en-US" dirty="0" smtClean="0"/>
              <a:t> </a:t>
            </a:r>
            <a:r>
              <a:rPr lang="en-US" dirty="0" err="1" smtClean="0"/>
              <a:t>घटकावर</a:t>
            </a:r>
            <a:r>
              <a:rPr lang="en-US" dirty="0" smtClean="0"/>
              <a:t> </a:t>
            </a:r>
            <a:r>
              <a:rPr lang="en-US" dirty="0" err="1" smtClean="0"/>
              <a:t>आवलंबुन</a:t>
            </a:r>
            <a:r>
              <a:rPr lang="en-US" dirty="0" smtClean="0"/>
              <a:t> </a:t>
            </a:r>
            <a:r>
              <a:rPr lang="en-US" dirty="0" err="1" smtClean="0"/>
              <a:t>असते</a:t>
            </a:r>
            <a:r>
              <a:rPr lang="en-US" dirty="0" smtClean="0"/>
              <a:t>., </a:t>
            </a:r>
            <a:r>
              <a:rPr lang="en-US" dirty="0" err="1" smtClean="0"/>
              <a:t>सर्व</a:t>
            </a:r>
            <a:r>
              <a:rPr lang="en-US" dirty="0" smtClean="0"/>
              <a:t> </a:t>
            </a:r>
            <a:r>
              <a:rPr lang="en-US" dirty="0" err="1" smtClean="0"/>
              <a:t>उत्पादन</a:t>
            </a:r>
            <a:r>
              <a:rPr lang="en-US" dirty="0" smtClean="0"/>
              <a:t> </a:t>
            </a:r>
            <a:r>
              <a:rPr lang="en-US" dirty="0" err="1" smtClean="0"/>
              <a:t>घटक</a:t>
            </a:r>
            <a:r>
              <a:rPr lang="en-US" dirty="0" smtClean="0"/>
              <a:t>, </a:t>
            </a:r>
            <a:r>
              <a:rPr lang="en-US" dirty="0" err="1" smtClean="0"/>
              <a:t>उत्पादन</a:t>
            </a:r>
            <a:r>
              <a:rPr lang="en-US" dirty="0" smtClean="0"/>
              <a:t> </a:t>
            </a:r>
            <a:r>
              <a:rPr lang="en-US" dirty="0" err="1" smtClean="0"/>
              <a:t>संस्था</a:t>
            </a:r>
            <a:r>
              <a:rPr lang="en-US" dirty="0" smtClean="0"/>
              <a:t> </a:t>
            </a:r>
            <a:r>
              <a:rPr lang="en-US" dirty="0" err="1" smtClean="0"/>
              <a:t>किंवा</a:t>
            </a:r>
            <a:r>
              <a:rPr lang="en-US" dirty="0" smtClean="0"/>
              <a:t> </a:t>
            </a:r>
            <a:r>
              <a:rPr lang="en-US" dirty="0" err="1" smtClean="0"/>
              <a:t>पेढी</a:t>
            </a:r>
            <a:r>
              <a:rPr lang="en-US" dirty="0" smtClean="0"/>
              <a:t> </a:t>
            </a:r>
            <a:r>
              <a:rPr lang="en-US" dirty="0" err="1" smtClean="0"/>
              <a:t>एकत्रीत</a:t>
            </a:r>
            <a:r>
              <a:rPr lang="en-US" dirty="0" smtClean="0"/>
              <a:t> </a:t>
            </a:r>
            <a:r>
              <a:rPr lang="en-US" dirty="0" err="1" smtClean="0"/>
              <a:t>करुन</a:t>
            </a:r>
            <a:r>
              <a:rPr lang="en-US" dirty="0" smtClean="0"/>
              <a:t> </a:t>
            </a:r>
            <a:r>
              <a:rPr lang="en-US" dirty="0" err="1" smtClean="0"/>
              <a:t>वस्तुचे</a:t>
            </a:r>
            <a:r>
              <a:rPr lang="en-US" dirty="0" smtClean="0"/>
              <a:t> </a:t>
            </a:r>
            <a:r>
              <a:rPr lang="en-US" dirty="0" err="1" smtClean="0"/>
              <a:t>उत्पादन</a:t>
            </a:r>
            <a:r>
              <a:rPr lang="en-US" dirty="0" smtClean="0"/>
              <a:t> </a:t>
            </a:r>
            <a:r>
              <a:rPr lang="en-US" dirty="0" err="1" smtClean="0"/>
              <a:t>केले</a:t>
            </a:r>
            <a:r>
              <a:rPr lang="en-US" dirty="0" smtClean="0"/>
              <a:t> </a:t>
            </a:r>
            <a:r>
              <a:rPr lang="en-US" dirty="0" err="1" smtClean="0"/>
              <a:t>जाते</a:t>
            </a:r>
            <a:r>
              <a:rPr lang="en-US" dirty="0" smtClean="0"/>
              <a:t>. </a:t>
            </a:r>
            <a:r>
              <a:rPr lang="en-US" dirty="0" err="1" smtClean="0"/>
              <a:t>वस्तुचे</a:t>
            </a:r>
            <a:r>
              <a:rPr lang="en-US" dirty="0" smtClean="0"/>
              <a:t> </a:t>
            </a:r>
            <a:r>
              <a:rPr lang="en-US" dirty="0" err="1" smtClean="0"/>
              <a:t>उत्पादन</a:t>
            </a:r>
            <a:r>
              <a:rPr lang="en-US" dirty="0" smtClean="0"/>
              <a:t> </a:t>
            </a:r>
            <a:r>
              <a:rPr lang="en-US" dirty="0" err="1" smtClean="0"/>
              <a:t>करणेसाठी</a:t>
            </a:r>
            <a:r>
              <a:rPr lang="en-US" dirty="0" smtClean="0"/>
              <a:t> </a:t>
            </a:r>
            <a:r>
              <a:rPr lang="en-US" dirty="0" err="1" smtClean="0"/>
              <a:t>वापरलेल्या</a:t>
            </a:r>
            <a:r>
              <a:rPr lang="en-US" dirty="0" smtClean="0"/>
              <a:t> </a:t>
            </a:r>
            <a:r>
              <a:rPr lang="en-US" dirty="0" err="1" smtClean="0"/>
              <a:t>घटकांचा</a:t>
            </a:r>
            <a:r>
              <a:rPr lang="en-US" dirty="0" smtClean="0"/>
              <a:t> </a:t>
            </a:r>
            <a:r>
              <a:rPr lang="en-US" dirty="0" err="1" smtClean="0"/>
              <a:t>उत्पादन</a:t>
            </a:r>
            <a:r>
              <a:rPr lang="en-US" dirty="0" smtClean="0"/>
              <a:t> </a:t>
            </a:r>
            <a:r>
              <a:rPr lang="en-US" dirty="0" err="1" smtClean="0"/>
              <a:t>मात्रेशी</a:t>
            </a:r>
            <a:r>
              <a:rPr lang="en-US" dirty="0" smtClean="0"/>
              <a:t> </a:t>
            </a:r>
            <a:r>
              <a:rPr lang="en-US" dirty="0" err="1" smtClean="0"/>
              <a:t>विशिष्ट</a:t>
            </a:r>
            <a:r>
              <a:rPr lang="en-US" dirty="0" smtClean="0"/>
              <a:t> </a:t>
            </a:r>
            <a:r>
              <a:rPr lang="en-US" dirty="0" err="1" smtClean="0"/>
              <a:t>संबंध</a:t>
            </a:r>
            <a:r>
              <a:rPr lang="en-US" dirty="0" smtClean="0"/>
              <a:t> </a:t>
            </a:r>
            <a:r>
              <a:rPr lang="en-US" dirty="0" err="1" smtClean="0"/>
              <a:t>असतो</a:t>
            </a:r>
            <a:r>
              <a:rPr lang="en-US" dirty="0" smtClean="0"/>
              <a:t>. </a:t>
            </a:r>
            <a:r>
              <a:rPr lang="en-US" dirty="0" err="1" smtClean="0"/>
              <a:t>हा</a:t>
            </a:r>
            <a:r>
              <a:rPr lang="en-US" dirty="0" smtClean="0"/>
              <a:t> </a:t>
            </a:r>
            <a:r>
              <a:rPr lang="en-US" dirty="0" err="1" smtClean="0"/>
              <a:t>संबंध</a:t>
            </a:r>
            <a:r>
              <a:rPr lang="en-US" dirty="0" smtClean="0"/>
              <a:t> </a:t>
            </a:r>
            <a:r>
              <a:rPr lang="en-US" dirty="0" err="1" smtClean="0"/>
              <a:t>उत्म्पादन</a:t>
            </a:r>
            <a:r>
              <a:rPr lang="en-US" dirty="0" smtClean="0"/>
              <a:t> </a:t>
            </a:r>
            <a:r>
              <a:rPr lang="en-US" dirty="0" err="1" smtClean="0"/>
              <a:t>फलन</a:t>
            </a:r>
            <a:r>
              <a:rPr lang="en-US" dirty="0" smtClean="0"/>
              <a:t> </a:t>
            </a:r>
            <a:r>
              <a:rPr lang="en-US" dirty="0" err="1" smtClean="0"/>
              <a:t>या</a:t>
            </a:r>
            <a:r>
              <a:rPr lang="en-US" dirty="0" smtClean="0"/>
              <a:t> </a:t>
            </a:r>
            <a:r>
              <a:rPr lang="en-US" dirty="0" err="1" smtClean="0"/>
              <a:t>शब्दाने</a:t>
            </a:r>
            <a:r>
              <a:rPr lang="en-US" dirty="0" smtClean="0"/>
              <a:t> </a:t>
            </a:r>
            <a:r>
              <a:rPr lang="en-US" dirty="0" err="1" smtClean="0"/>
              <a:t>दर्शविला</a:t>
            </a:r>
            <a:r>
              <a:rPr lang="en-US" dirty="0" smtClean="0"/>
              <a:t> </a:t>
            </a:r>
            <a:r>
              <a:rPr lang="en-US" dirty="0" err="1" smtClean="0"/>
              <a:t>जाते</a:t>
            </a:r>
            <a:r>
              <a:rPr lang="en-US" dirty="0" smtClean="0"/>
              <a:t>. </a:t>
            </a:r>
          </a:p>
          <a:p>
            <a:r>
              <a:rPr lang="en-US" dirty="0" smtClean="0"/>
              <a:t>	</a:t>
            </a:r>
            <a:r>
              <a:rPr lang="en-US" dirty="0" smtClean="0"/>
              <a:t>     P </a:t>
            </a:r>
            <a:r>
              <a:rPr lang="en-US" dirty="0" smtClean="0"/>
              <a:t>= f( </a:t>
            </a:r>
            <a:r>
              <a:rPr lang="en-US" dirty="0" err="1" smtClean="0"/>
              <a:t>a,b,c,d</a:t>
            </a:r>
            <a:r>
              <a:rPr lang="en-US" dirty="0" smtClean="0"/>
              <a:t> -------------- n) </a:t>
            </a:r>
          </a:p>
          <a:p>
            <a:r>
              <a:rPr lang="en-US" dirty="0" smtClean="0"/>
              <a:t>           P = </a:t>
            </a:r>
            <a:r>
              <a:rPr lang="en-US" dirty="0" err="1" smtClean="0"/>
              <a:t>उत्पादन</a:t>
            </a:r>
            <a:r>
              <a:rPr lang="en-US" dirty="0" smtClean="0"/>
              <a:t> </a:t>
            </a:r>
          </a:p>
          <a:p>
            <a:r>
              <a:rPr lang="en-US" dirty="0" smtClean="0"/>
              <a:t>           f- </a:t>
            </a:r>
            <a:r>
              <a:rPr lang="en-US" dirty="0" err="1" smtClean="0"/>
              <a:t>फलन</a:t>
            </a:r>
            <a:r>
              <a:rPr lang="en-US" dirty="0" smtClean="0"/>
              <a:t>  =  </a:t>
            </a:r>
            <a:r>
              <a:rPr lang="en-US" dirty="0" err="1" smtClean="0"/>
              <a:t>फलन</a:t>
            </a:r>
            <a:r>
              <a:rPr lang="en-US" dirty="0" smtClean="0"/>
              <a:t> </a:t>
            </a:r>
            <a:r>
              <a:rPr lang="en-US" dirty="0" err="1" smtClean="0"/>
              <a:t>संबंध</a:t>
            </a:r>
            <a:r>
              <a:rPr lang="en-US" dirty="0" smtClean="0"/>
              <a:t> </a:t>
            </a:r>
          </a:p>
          <a:p>
            <a:r>
              <a:rPr lang="en-US" dirty="0" smtClean="0"/>
              <a:t>	    a, b, c, d = </a:t>
            </a:r>
            <a:r>
              <a:rPr lang="en-US" dirty="0" err="1" smtClean="0"/>
              <a:t>वेगवेगळया</a:t>
            </a:r>
            <a:r>
              <a:rPr lang="en-US" dirty="0" smtClean="0"/>
              <a:t> </a:t>
            </a:r>
            <a:r>
              <a:rPr lang="en-US" dirty="0" err="1" smtClean="0"/>
              <a:t>उत्पादन</a:t>
            </a:r>
            <a:r>
              <a:rPr lang="en-US" dirty="0" smtClean="0"/>
              <a:t> </a:t>
            </a:r>
            <a:r>
              <a:rPr lang="en-US" dirty="0" err="1" smtClean="0"/>
              <a:t>घटकाच्या</a:t>
            </a:r>
            <a:r>
              <a:rPr lang="en-US" dirty="0" smtClean="0"/>
              <a:t> </a:t>
            </a:r>
            <a:r>
              <a:rPr lang="en-US" dirty="0" err="1" smtClean="0"/>
              <a:t>मात्रा</a:t>
            </a:r>
            <a:endParaRPr lang="en-US" dirty="0" smtClean="0"/>
          </a:p>
          <a:p>
            <a:r>
              <a:rPr lang="en-US" dirty="0" smtClean="0"/>
              <a:t>		 n = </a:t>
            </a:r>
            <a:r>
              <a:rPr lang="en-US" dirty="0" err="1" smtClean="0"/>
              <a:t>उत्पादनातील</a:t>
            </a:r>
            <a:r>
              <a:rPr lang="en-US" dirty="0" smtClean="0"/>
              <a:t> </a:t>
            </a:r>
            <a:r>
              <a:rPr lang="en-US" dirty="0" err="1" smtClean="0"/>
              <a:t>शेवटचा</a:t>
            </a:r>
            <a:r>
              <a:rPr lang="en-US" dirty="0" smtClean="0"/>
              <a:t> </a:t>
            </a:r>
            <a:r>
              <a:rPr lang="en-US" dirty="0" err="1" smtClean="0"/>
              <a:t>घटक</a:t>
            </a:r>
            <a:r>
              <a:rPr lang="en-US" dirty="0" smtClean="0"/>
              <a:t> </a:t>
            </a:r>
          </a:p>
          <a:p>
            <a:endParaRPr lang="en-US" dirty="0"/>
          </a:p>
        </p:txBody>
      </p:sp>
      <p:sp>
        <p:nvSpPr>
          <p:cNvPr id="3" name="Title 2"/>
          <p:cNvSpPr>
            <a:spLocks noGrp="1"/>
          </p:cNvSpPr>
          <p:nvPr>
            <p:ph type="title"/>
          </p:nvPr>
        </p:nvSpPr>
        <p:spPr>
          <a:xfrm>
            <a:off x="457200" y="274638"/>
            <a:ext cx="8305800" cy="868362"/>
          </a:xfrm>
        </p:spPr>
        <p:txBody>
          <a:bodyPr/>
          <a:lstStyle/>
          <a:p>
            <a:pPr algn="ctr"/>
            <a:r>
              <a:rPr lang="en-US" dirty="0" err="1" smtClean="0">
                <a:solidFill>
                  <a:srgbClr val="7030A0"/>
                </a:solidFill>
              </a:rPr>
              <a:t>उत्पादन</a:t>
            </a:r>
            <a:r>
              <a:rPr lang="en-US" dirty="0" smtClean="0">
                <a:solidFill>
                  <a:srgbClr val="7030A0"/>
                </a:solidFill>
              </a:rPr>
              <a:t> </a:t>
            </a:r>
            <a:r>
              <a:rPr lang="en-US" dirty="0" err="1" smtClean="0">
                <a:solidFill>
                  <a:srgbClr val="7030A0"/>
                </a:solidFill>
              </a:rPr>
              <a:t>फलन</a:t>
            </a:r>
            <a:r>
              <a:rPr lang="en-US" dirty="0" smtClean="0">
                <a:solidFill>
                  <a:srgbClr val="7030A0"/>
                </a:solidFill>
              </a:rPr>
              <a:t> </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765109"/>
            <a:ext cx="8229600" cy="5092891"/>
          </a:xfrm>
        </p:spPr>
        <p:txBody>
          <a:bodyPr/>
          <a:lstStyle/>
          <a:p>
            <a:pPr lvl="0"/>
            <a:r>
              <a:rPr lang="en-US" dirty="0" err="1" smtClean="0"/>
              <a:t>अदाने</a:t>
            </a:r>
            <a:r>
              <a:rPr lang="en-US" dirty="0" smtClean="0"/>
              <a:t> व </a:t>
            </a:r>
            <a:r>
              <a:rPr lang="en-US" dirty="0" err="1" smtClean="0"/>
              <a:t>प्रदाने</a:t>
            </a:r>
            <a:r>
              <a:rPr lang="en-US" dirty="0" smtClean="0"/>
              <a:t> </a:t>
            </a:r>
            <a:r>
              <a:rPr lang="en-US" dirty="0" err="1" smtClean="0"/>
              <a:t>या</a:t>
            </a:r>
            <a:r>
              <a:rPr lang="en-US" dirty="0" smtClean="0"/>
              <a:t> </a:t>
            </a:r>
            <a:r>
              <a:rPr lang="en-US" dirty="0" err="1" smtClean="0"/>
              <a:t>दोहोतील</a:t>
            </a:r>
            <a:r>
              <a:rPr lang="en-US" dirty="0" smtClean="0"/>
              <a:t> </a:t>
            </a:r>
            <a:r>
              <a:rPr lang="en-US" dirty="0" err="1" smtClean="0"/>
              <a:t>कार्यात्मक</a:t>
            </a:r>
            <a:r>
              <a:rPr lang="en-US" dirty="0" smtClean="0"/>
              <a:t> </a:t>
            </a:r>
            <a:r>
              <a:rPr lang="en-US" dirty="0" err="1" smtClean="0"/>
              <a:t>संबंधाला</a:t>
            </a:r>
            <a:r>
              <a:rPr lang="en-US" dirty="0" smtClean="0"/>
              <a:t> </a:t>
            </a:r>
            <a:r>
              <a:rPr lang="en-US" dirty="0" err="1" smtClean="0"/>
              <a:t>उत्पादन</a:t>
            </a:r>
            <a:r>
              <a:rPr lang="en-US" dirty="0" smtClean="0"/>
              <a:t> </a:t>
            </a:r>
            <a:r>
              <a:rPr lang="en-US" dirty="0" err="1" smtClean="0"/>
              <a:t>फलम</a:t>
            </a:r>
            <a:r>
              <a:rPr lang="en-US" dirty="0" smtClean="0"/>
              <a:t> </a:t>
            </a:r>
            <a:r>
              <a:rPr lang="en-US" dirty="0" err="1" smtClean="0"/>
              <a:t>म्हणतात</a:t>
            </a:r>
            <a:r>
              <a:rPr lang="en-US" dirty="0" smtClean="0"/>
              <a:t>. </a:t>
            </a:r>
          </a:p>
          <a:p>
            <a:pPr lvl="0"/>
            <a:r>
              <a:rPr lang="en-US" dirty="0" err="1" smtClean="0">
                <a:solidFill>
                  <a:srgbClr val="C00000"/>
                </a:solidFill>
              </a:rPr>
              <a:t>प्रा</a:t>
            </a:r>
            <a:r>
              <a:rPr lang="en-US" dirty="0" smtClean="0">
                <a:solidFill>
                  <a:srgbClr val="C00000"/>
                </a:solidFill>
              </a:rPr>
              <a:t>. </a:t>
            </a:r>
            <a:r>
              <a:rPr lang="en-US" dirty="0" err="1" smtClean="0">
                <a:solidFill>
                  <a:srgbClr val="C00000"/>
                </a:solidFill>
              </a:rPr>
              <a:t>पॉल</a:t>
            </a:r>
            <a:r>
              <a:rPr lang="en-US" dirty="0" smtClean="0">
                <a:solidFill>
                  <a:srgbClr val="C00000"/>
                </a:solidFill>
              </a:rPr>
              <a:t> </a:t>
            </a:r>
            <a:r>
              <a:rPr lang="en-US" dirty="0" err="1" smtClean="0">
                <a:solidFill>
                  <a:srgbClr val="C00000"/>
                </a:solidFill>
              </a:rPr>
              <a:t>सॅम्युअलसन</a:t>
            </a:r>
            <a:r>
              <a:rPr lang="en-US" dirty="0" smtClean="0">
                <a:solidFill>
                  <a:srgbClr val="C00000"/>
                </a:solidFill>
              </a:rPr>
              <a:t> </a:t>
            </a:r>
            <a:r>
              <a:rPr lang="en-US" dirty="0" smtClean="0"/>
              <a:t>– </a:t>
            </a:r>
            <a:r>
              <a:rPr lang="en-US" dirty="0" err="1" smtClean="0"/>
              <a:t>अस्तित्वात</a:t>
            </a:r>
            <a:r>
              <a:rPr lang="en-US" dirty="0" smtClean="0"/>
              <a:t> </a:t>
            </a:r>
            <a:r>
              <a:rPr lang="en-US" dirty="0" err="1" smtClean="0"/>
              <a:t>असलेल्या</a:t>
            </a:r>
            <a:r>
              <a:rPr lang="en-US" dirty="0" smtClean="0"/>
              <a:t> </a:t>
            </a:r>
            <a:r>
              <a:rPr lang="en-US" dirty="0" err="1" smtClean="0"/>
              <a:t>तांत्रीक</a:t>
            </a:r>
            <a:r>
              <a:rPr lang="en-US" dirty="0" smtClean="0"/>
              <a:t> </a:t>
            </a:r>
            <a:r>
              <a:rPr lang="en-US" dirty="0" err="1" smtClean="0"/>
              <a:t>ज्ञानाच्या</a:t>
            </a:r>
            <a:r>
              <a:rPr lang="en-US" dirty="0" smtClean="0"/>
              <a:t> </a:t>
            </a:r>
            <a:r>
              <a:rPr lang="en-US" dirty="0" err="1" smtClean="0"/>
              <a:t>विचार</a:t>
            </a:r>
            <a:r>
              <a:rPr lang="en-US" dirty="0" smtClean="0"/>
              <a:t> </a:t>
            </a:r>
            <a:r>
              <a:rPr lang="en-US" dirty="0" err="1" smtClean="0"/>
              <a:t>करता</a:t>
            </a:r>
            <a:r>
              <a:rPr lang="en-US" dirty="0" smtClean="0"/>
              <a:t> </a:t>
            </a:r>
            <a:r>
              <a:rPr lang="en-US" dirty="0" err="1" smtClean="0"/>
              <a:t>उत्पादनाच्या</a:t>
            </a:r>
            <a:r>
              <a:rPr lang="en-US" dirty="0" smtClean="0"/>
              <a:t> </a:t>
            </a:r>
            <a:r>
              <a:rPr lang="en-US" dirty="0" err="1" smtClean="0"/>
              <a:t>वेगवेगळया</a:t>
            </a:r>
            <a:r>
              <a:rPr lang="en-US" dirty="0" smtClean="0"/>
              <a:t> </a:t>
            </a:r>
            <a:r>
              <a:rPr lang="en-US" dirty="0" err="1" smtClean="0"/>
              <a:t>संचापासून</a:t>
            </a:r>
            <a:r>
              <a:rPr lang="en-US" dirty="0" smtClean="0"/>
              <a:t> </a:t>
            </a:r>
            <a:r>
              <a:rPr lang="en-US" dirty="0" err="1" smtClean="0"/>
              <a:t>उत्पादन</a:t>
            </a:r>
            <a:r>
              <a:rPr lang="en-US" dirty="0" smtClean="0"/>
              <a:t> </a:t>
            </a:r>
            <a:r>
              <a:rPr lang="en-US" dirty="0" err="1" smtClean="0"/>
              <a:t>संस्थेस</a:t>
            </a:r>
            <a:r>
              <a:rPr lang="en-US" dirty="0" smtClean="0"/>
              <a:t> </a:t>
            </a:r>
            <a:r>
              <a:rPr lang="en-US" dirty="0" err="1" smtClean="0"/>
              <a:t>उत्पादन</a:t>
            </a:r>
            <a:r>
              <a:rPr lang="en-US" dirty="0" smtClean="0"/>
              <a:t> </a:t>
            </a:r>
            <a:r>
              <a:rPr lang="en-US" dirty="0" err="1" smtClean="0"/>
              <a:t>करणे</a:t>
            </a:r>
            <a:r>
              <a:rPr lang="en-US" dirty="0" smtClean="0"/>
              <a:t> </a:t>
            </a:r>
            <a:r>
              <a:rPr lang="en-US" dirty="0" err="1" smtClean="0"/>
              <a:t>शक्य</a:t>
            </a:r>
            <a:r>
              <a:rPr lang="en-US" dirty="0" smtClean="0"/>
              <a:t> </a:t>
            </a:r>
            <a:r>
              <a:rPr lang="en-US" dirty="0" err="1" smtClean="0"/>
              <a:t>असते</a:t>
            </a:r>
            <a:r>
              <a:rPr lang="en-US" dirty="0" smtClean="0"/>
              <a:t>. </a:t>
            </a:r>
          </a:p>
          <a:p>
            <a:pPr lvl="0"/>
            <a:r>
              <a:rPr lang="en-US" dirty="0" err="1" smtClean="0"/>
              <a:t>प्रा</a:t>
            </a:r>
            <a:r>
              <a:rPr lang="en-US" dirty="0" smtClean="0"/>
              <a:t>. </a:t>
            </a:r>
            <a:r>
              <a:rPr lang="en-US" dirty="0" err="1" smtClean="0"/>
              <a:t>लिप्से</a:t>
            </a:r>
            <a:r>
              <a:rPr lang="en-US" dirty="0" smtClean="0"/>
              <a:t> : </a:t>
            </a:r>
            <a:r>
              <a:rPr lang="en-US" dirty="0" err="1" smtClean="0"/>
              <a:t>उत्पादन</a:t>
            </a:r>
            <a:r>
              <a:rPr lang="en-US" dirty="0" smtClean="0"/>
              <a:t> </a:t>
            </a:r>
            <a:r>
              <a:rPr lang="en-US" dirty="0" err="1" smtClean="0"/>
              <a:t>प्रक्रियेत</a:t>
            </a:r>
            <a:r>
              <a:rPr lang="en-US" dirty="0" smtClean="0"/>
              <a:t> </a:t>
            </a:r>
            <a:r>
              <a:rPr lang="en-US" dirty="0" err="1" smtClean="0"/>
              <a:t>ज्या</a:t>
            </a:r>
            <a:r>
              <a:rPr lang="en-US" dirty="0" smtClean="0"/>
              <a:t> </a:t>
            </a:r>
            <a:r>
              <a:rPr lang="en-US" dirty="0" err="1" smtClean="0"/>
              <a:t>सेवा</a:t>
            </a:r>
            <a:r>
              <a:rPr lang="en-US" dirty="0" smtClean="0"/>
              <a:t> </a:t>
            </a:r>
            <a:r>
              <a:rPr lang="en-US" dirty="0" err="1" smtClean="0"/>
              <a:t>अदान</a:t>
            </a:r>
            <a:r>
              <a:rPr lang="en-US" dirty="0" smtClean="0"/>
              <a:t> </a:t>
            </a:r>
            <a:r>
              <a:rPr lang="en-US" dirty="0" err="1" smtClean="0"/>
              <a:t>स्वरुपात</a:t>
            </a:r>
            <a:r>
              <a:rPr lang="en-US" dirty="0" smtClean="0"/>
              <a:t> </a:t>
            </a:r>
            <a:r>
              <a:rPr lang="en-US" dirty="0" err="1" smtClean="0"/>
              <a:t>वापरल्या</a:t>
            </a:r>
            <a:r>
              <a:rPr lang="en-US" dirty="0" smtClean="0"/>
              <a:t> </a:t>
            </a:r>
            <a:r>
              <a:rPr lang="en-US" dirty="0" err="1" smtClean="0"/>
              <a:t>जातात</a:t>
            </a:r>
            <a:r>
              <a:rPr lang="en-US" dirty="0" smtClean="0"/>
              <a:t> </a:t>
            </a:r>
            <a:r>
              <a:rPr lang="en-US" dirty="0" err="1" smtClean="0"/>
              <a:t>आणि</a:t>
            </a:r>
            <a:r>
              <a:rPr lang="en-US" dirty="0" smtClean="0"/>
              <a:t> </a:t>
            </a:r>
            <a:r>
              <a:rPr lang="en-US" dirty="0" err="1" smtClean="0"/>
              <a:t>त्यामुळे</a:t>
            </a:r>
            <a:r>
              <a:rPr lang="en-US" dirty="0" smtClean="0"/>
              <a:t> </a:t>
            </a:r>
            <a:r>
              <a:rPr lang="en-US" dirty="0" err="1" smtClean="0"/>
              <a:t>उत्पादन</a:t>
            </a:r>
            <a:r>
              <a:rPr lang="en-US" dirty="0" smtClean="0"/>
              <a:t> </a:t>
            </a:r>
            <a:r>
              <a:rPr lang="en-US" dirty="0" err="1" smtClean="0"/>
              <a:t>स्वरुपात</a:t>
            </a:r>
            <a:r>
              <a:rPr lang="en-US" dirty="0" smtClean="0"/>
              <a:t> </a:t>
            </a:r>
            <a:r>
              <a:rPr lang="en-US" dirty="0" err="1" smtClean="0"/>
              <a:t>ज्या</a:t>
            </a:r>
            <a:r>
              <a:rPr lang="en-US" dirty="0" smtClean="0"/>
              <a:t> </a:t>
            </a:r>
            <a:r>
              <a:rPr lang="en-US" dirty="0" err="1" smtClean="0"/>
              <a:t>वस्तु</a:t>
            </a:r>
            <a:r>
              <a:rPr lang="en-US" dirty="0" smtClean="0"/>
              <a:t> </a:t>
            </a:r>
            <a:r>
              <a:rPr lang="en-US" dirty="0" err="1" smtClean="0"/>
              <a:t>मिळतात</a:t>
            </a:r>
            <a:r>
              <a:rPr lang="en-US" dirty="0" smtClean="0"/>
              <a:t> </a:t>
            </a:r>
            <a:r>
              <a:rPr lang="en-US" dirty="0" err="1" smtClean="0"/>
              <a:t>त्या</a:t>
            </a:r>
            <a:r>
              <a:rPr lang="en-US" dirty="0" smtClean="0"/>
              <a:t> </a:t>
            </a:r>
            <a:r>
              <a:rPr lang="en-US" dirty="0" err="1" smtClean="0"/>
              <a:t>दोहोतील</a:t>
            </a:r>
            <a:r>
              <a:rPr lang="en-US" dirty="0" smtClean="0"/>
              <a:t> </a:t>
            </a:r>
            <a:r>
              <a:rPr lang="en-US" dirty="0" err="1" smtClean="0"/>
              <a:t>परस्पर</a:t>
            </a:r>
            <a:r>
              <a:rPr lang="en-US" dirty="0" smtClean="0"/>
              <a:t> </a:t>
            </a:r>
            <a:r>
              <a:rPr lang="en-US" dirty="0" err="1" smtClean="0"/>
              <a:t>संबंधाचा</a:t>
            </a:r>
            <a:r>
              <a:rPr lang="en-US" dirty="0" smtClean="0"/>
              <a:t> </a:t>
            </a:r>
            <a:r>
              <a:rPr lang="en-US" dirty="0" err="1" smtClean="0"/>
              <a:t>उल्लेख</a:t>
            </a:r>
            <a:r>
              <a:rPr lang="en-US" dirty="0" smtClean="0"/>
              <a:t> </a:t>
            </a:r>
            <a:r>
              <a:rPr lang="en-US" dirty="0" err="1" smtClean="0"/>
              <a:t>उत्पादन</a:t>
            </a:r>
            <a:r>
              <a:rPr lang="en-US" dirty="0" smtClean="0"/>
              <a:t> </a:t>
            </a:r>
            <a:r>
              <a:rPr lang="en-US" dirty="0" err="1" smtClean="0"/>
              <a:t>फलन</a:t>
            </a:r>
            <a:r>
              <a:rPr lang="en-US" dirty="0" smtClean="0"/>
              <a:t> </a:t>
            </a:r>
            <a:r>
              <a:rPr lang="en-US" dirty="0" err="1" smtClean="0"/>
              <a:t>असा</a:t>
            </a:r>
            <a:r>
              <a:rPr lang="en-US" dirty="0" smtClean="0"/>
              <a:t> </a:t>
            </a:r>
            <a:r>
              <a:rPr lang="en-US" dirty="0" err="1" smtClean="0"/>
              <a:t>केला</a:t>
            </a:r>
            <a:r>
              <a:rPr lang="en-US" dirty="0" smtClean="0"/>
              <a:t> </a:t>
            </a:r>
            <a:r>
              <a:rPr lang="en-US" dirty="0" err="1" smtClean="0"/>
              <a:t>जातो</a:t>
            </a:r>
            <a:r>
              <a:rPr lang="en-US" dirty="0" smtClean="0"/>
              <a:t>. </a:t>
            </a:r>
          </a:p>
          <a:p>
            <a:endParaRPr lang="en-US" dirty="0"/>
          </a:p>
        </p:txBody>
      </p:sp>
      <p:sp>
        <p:nvSpPr>
          <p:cNvPr id="3" name="Title 2"/>
          <p:cNvSpPr>
            <a:spLocks noGrp="1"/>
          </p:cNvSpPr>
          <p:nvPr>
            <p:ph type="title"/>
          </p:nvPr>
        </p:nvSpPr>
        <p:spPr>
          <a:xfrm>
            <a:off x="457200" y="274638"/>
            <a:ext cx="8153400" cy="1325562"/>
          </a:xfrm>
        </p:spPr>
        <p:txBody>
          <a:bodyPr>
            <a:normAutofit/>
          </a:bodyPr>
          <a:lstStyle/>
          <a:p>
            <a:pPr algn="ctr"/>
            <a:r>
              <a:rPr lang="en-US" dirty="0" err="1" smtClean="0">
                <a:solidFill>
                  <a:srgbClr val="7030A0"/>
                </a:solidFill>
              </a:rPr>
              <a:t>उत्पादन</a:t>
            </a:r>
            <a:r>
              <a:rPr lang="en-US" dirty="0" smtClean="0">
                <a:solidFill>
                  <a:srgbClr val="7030A0"/>
                </a:solidFill>
              </a:rPr>
              <a:t> </a:t>
            </a:r>
            <a:r>
              <a:rPr lang="en-US" dirty="0" err="1" smtClean="0">
                <a:solidFill>
                  <a:srgbClr val="7030A0"/>
                </a:solidFill>
              </a:rPr>
              <a:t>फलमाच्या</a:t>
            </a:r>
            <a:r>
              <a:rPr lang="en-US" dirty="0" smtClean="0">
                <a:solidFill>
                  <a:srgbClr val="7030A0"/>
                </a:solidFill>
              </a:rPr>
              <a:t> </a:t>
            </a:r>
            <a:r>
              <a:rPr lang="en-US" dirty="0" err="1" smtClean="0">
                <a:solidFill>
                  <a:srgbClr val="7030A0"/>
                </a:solidFill>
              </a:rPr>
              <a:t>व्याख्या</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66800"/>
            <a:ext cx="8305800" cy="5410200"/>
          </a:xfrm>
        </p:spPr>
        <p:txBody>
          <a:bodyPr/>
          <a:lstStyle/>
          <a:p>
            <a:pPr lvl="0"/>
            <a:r>
              <a:rPr lang="en-US" dirty="0" err="1" smtClean="0"/>
              <a:t>उत्पादन</a:t>
            </a:r>
            <a:r>
              <a:rPr lang="en-US" dirty="0" smtClean="0"/>
              <a:t> </a:t>
            </a:r>
            <a:r>
              <a:rPr lang="en-US" dirty="0" err="1" smtClean="0"/>
              <a:t>फलन</a:t>
            </a:r>
            <a:r>
              <a:rPr lang="en-US" dirty="0" smtClean="0"/>
              <a:t> </a:t>
            </a:r>
            <a:r>
              <a:rPr lang="en-US" dirty="0" err="1" smtClean="0"/>
              <a:t>हे</a:t>
            </a:r>
            <a:r>
              <a:rPr lang="en-US" dirty="0" smtClean="0"/>
              <a:t> </a:t>
            </a:r>
            <a:r>
              <a:rPr lang="en-US" dirty="0" err="1" smtClean="0"/>
              <a:t>उत्पादनाच्या</a:t>
            </a:r>
            <a:r>
              <a:rPr lang="en-US" dirty="0" smtClean="0"/>
              <a:t> </a:t>
            </a:r>
            <a:r>
              <a:rPr lang="en-US" dirty="0" err="1" smtClean="0"/>
              <a:t>भौतिक</a:t>
            </a:r>
            <a:r>
              <a:rPr lang="en-US" dirty="0" smtClean="0"/>
              <a:t> </a:t>
            </a:r>
            <a:r>
              <a:rPr lang="en-US" dirty="0" err="1" smtClean="0"/>
              <a:t>मात्रा</a:t>
            </a:r>
            <a:r>
              <a:rPr lang="en-US" dirty="0" smtClean="0"/>
              <a:t> </a:t>
            </a:r>
            <a:r>
              <a:rPr lang="en-US" dirty="0" err="1" smtClean="0"/>
              <a:t>आणि</a:t>
            </a:r>
            <a:r>
              <a:rPr lang="en-US" dirty="0" smtClean="0"/>
              <a:t> </a:t>
            </a:r>
            <a:r>
              <a:rPr lang="en-US" dirty="0" err="1" smtClean="0"/>
              <a:t>उत्पादन</a:t>
            </a:r>
            <a:r>
              <a:rPr lang="en-US" dirty="0" smtClean="0"/>
              <a:t> </a:t>
            </a:r>
            <a:r>
              <a:rPr lang="en-US" dirty="0" err="1" smtClean="0"/>
              <a:t>घटकाच्या</a:t>
            </a:r>
            <a:r>
              <a:rPr lang="en-US" dirty="0" smtClean="0"/>
              <a:t> </a:t>
            </a:r>
            <a:r>
              <a:rPr lang="en-US" dirty="0" err="1" smtClean="0"/>
              <a:t>भौतिक</a:t>
            </a:r>
            <a:r>
              <a:rPr lang="en-US" dirty="0" smtClean="0"/>
              <a:t> </a:t>
            </a:r>
            <a:r>
              <a:rPr lang="en-US" dirty="0" err="1" smtClean="0"/>
              <a:t>मात्रा</a:t>
            </a:r>
            <a:r>
              <a:rPr lang="en-US" dirty="0" smtClean="0"/>
              <a:t> </a:t>
            </a:r>
            <a:r>
              <a:rPr lang="en-US" dirty="0" err="1" smtClean="0"/>
              <a:t>याचा</a:t>
            </a:r>
            <a:r>
              <a:rPr lang="en-US" dirty="0" smtClean="0"/>
              <a:t> </a:t>
            </a:r>
            <a:r>
              <a:rPr lang="en-US" dirty="0" err="1" smtClean="0"/>
              <a:t>संबंध</a:t>
            </a:r>
            <a:r>
              <a:rPr lang="en-US" dirty="0" smtClean="0"/>
              <a:t> </a:t>
            </a:r>
            <a:r>
              <a:rPr lang="en-US" dirty="0" err="1" smtClean="0"/>
              <a:t>दर्शविते</a:t>
            </a:r>
            <a:r>
              <a:rPr lang="en-US" dirty="0" smtClean="0"/>
              <a:t>. </a:t>
            </a:r>
          </a:p>
          <a:p>
            <a:pPr lvl="0"/>
            <a:r>
              <a:rPr lang="en-US" dirty="0" err="1" smtClean="0"/>
              <a:t>उत्पादन</a:t>
            </a:r>
            <a:r>
              <a:rPr lang="en-US" dirty="0" smtClean="0"/>
              <a:t> </a:t>
            </a:r>
            <a:r>
              <a:rPr lang="en-US" dirty="0" err="1" smtClean="0"/>
              <a:t>फलन</a:t>
            </a:r>
            <a:r>
              <a:rPr lang="en-US" dirty="0" smtClean="0"/>
              <a:t> </a:t>
            </a:r>
            <a:r>
              <a:rPr lang="en-US" dirty="0" err="1" smtClean="0"/>
              <a:t>उत्पादन</a:t>
            </a:r>
            <a:r>
              <a:rPr lang="en-US" dirty="0" smtClean="0"/>
              <a:t> </a:t>
            </a:r>
            <a:r>
              <a:rPr lang="en-US" dirty="0" err="1" smtClean="0"/>
              <a:t>अभियांत्रीकीचा</a:t>
            </a:r>
            <a:r>
              <a:rPr lang="en-US" dirty="0" smtClean="0"/>
              <a:t> </a:t>
            </a:r>
            <a:r>
              <a:rPr lang="en-US" dirty="0" err="1" smtClean="0"/>
              <a:t>विषय</a:t>
            </a:r>
            <a:r>
              <a:rPr lang="en-US" dirty="0" smtClean="0"/>
              <a:t> </a:t>
            </a:r>
            <a:r>
              <a:rPr lang="en-US" dirty="0" err="1" smtClean="0"/>
              <a:t>आहे</a:t>
            </a:r>
            <a:r>
              <a:rPr lang="en-US" dirty="0" smtClean="0"/>
              <a:t>. </a:t>
            </a:r>
          </a:p>
          <a:p>
            <a:pPr lvl="0"/>
            <a:r>
              <a:rPr lang="en-US" dirty="0" err="1" smtClean="0"/>
              <a:t>उत्पादन</a:t>
            </a:r>
            <a:r>
              <a:rPr lang="en-US" dirty="0" smtClean="0"/>
              <a:t> </a:t>
            </a:r>
            <a:r>
              <a:rPr lang="en-US" dirty="0" err="1" smtClean="0"/>
              <a:t>फलन</a:t>
            </a:r>
            <a:r>
              <a:rPr lang="en-US" dirty="0" smtClean="0"/>
              <a:t> </a:t>
            </a:r>
            <a:r>
              <a:rPr lang="en-US" dirty="0" err="1" smtClean="0"/>
              <a:t>व्यक्त</a:t>
            </a:r>
            <a:r>
              <a:rPr lang="en-US" dirty="0" smtClean="0"/>
              <a:t> </a:t>
            </a:r>
            <a:r>
              <a:rPr lang="en-US" dirty="0" err="1" smtClean="0"/>
              <a:t>करताना</a:t>
            </a:r>
            <a:r>
              <a:rPr lang="en-US" dirty="0" smtClean="0"/>
              <a:t> </a:t>
            </a:r>
            <a:r>
              <a:rPr lang="en-US" dirty="0" err="1" smtClean="0"/>
              <a:t>वेळेचा</a:t>
            </a:r>
            <a:r>
              <a:rPr lang="en-US" dirty="0" smtClean="0"/>
              <a:t> </a:t>
            </a:r>
            <a:r>
              <a:rPr lang="en-US" dirty="0" err="1" smtClean="0"/>
              <a:t>विचार</a:t>
            </a:r>
            <a:r>
              <a:rPr lang="en-US" dirty="0" smtClean="0"/>
              <a:t> </a:t>
            </a:r>
            <a:r>
              <a:rPr lang="en-US" dirty="0" err="1" smtClean="0"/>
              <a:t>घेणे</a:t>
            </a:r>
            <a:r>
              <a:rPr lang="en-US" dirty="0" smtClean="0"/>
              <a:t> </a:t>
            </a:r>
            <a:r>
              <a:rPr lang="en-US" dirty="0" err="1" smtClean="0"/>
              <a:t>आवश्यक</a:t>
            </a:r>
            <a:r>
              <a:rPr lang="en-US" dirty="0" smtClean="0"/>
              <a:t> </a:t>
            </a:r>
            <a:r>
              <a:rPr lang="en-US" dirty="0" err="1" smtClean="0"/>
              <a:t>ठरते</a:t>
            </a:r>
            <a:r>
              <a:rPr lang="en-US" dirty="0" smtClean="0"/>
              <a:t>. </a:t>
            </a:r>
          </a:p>
          <a:p>
            <a:pPr lvl="0"/>
            <a:r>
              <a:rPr lang="en-US" dirty="0" err="1" smtClean="0"/>
              <a:t>उत्पवादन</a:t>
            </a:r>
            <a:r>
              <a:rPr lang="en-US" dirty="0" smtClean="0"/>
              <a:t> </a:t>
            </a:r>
            <a:r>
              <a:rPr lang="en-US" dirty="0" err="1" smtClean="0"/>
              <a:t>फलन</a:t>
            </a:r>
            <a:r>
              <a:rPr lang="en-US" dirty="0" smtClean="0"/>
              <a:t> </a:t>
            </a:r>
            <a:r>
              <a:rPr lang="en-US" dirty="0" err="1" smtClean="0"/>
              <a:t>हे</a:t>
            </a:r>
            <a:r>
              <a:rPr lang="en-US" dirty="0" smtClean="0"/>
              <a:t> </a:t>
            </a:r>
            <a:r>
              <a:rPr lang="en-US" dirty="0" err="1" smtClean="0"/>
              <a:t>तांत्रीक</a:t>
            </a:r>
            <a:r>
              <a:rPr lang="en-US" dirty="0" smtClean="0"/>
              <a:t> </a:t>
            </a:r>
            <a:r>
              <a:rPr lang="en-US" dirty="0" err="1" smtClean="0"/>
              <a:t>ज्ञानानुसार</a:t>
            </a:r>
            <a:r>
              <a:rPr lang="en-US" dirty="0" smtClean="0"/>
              <a:t> </a:t>
            </a:r>
            <a:r>
              <a:rPr lang="en-US" dirty="0" err="1" smtClean="0"/>
              <a:t>बदलत</a:t>
            </a:r>
            <a:r>
              <a:rPr lang="en-US" dirty="0" smtClean="0"/>
              <a:t> </a:t>
            </a:r>
            <a:r>
              <a:rPr lang="en-US" dirty="0" err="1" smtClean="0"/>
              <a:t>असते</a:t>
            </a:r>
            <a:r>
              <a:rPr lang="en-US" dirty="0" smtClean="0"/>
              <a:t>. </a:t>
            </a:r>
          </a:p>
          <a:p>
            <a:pPr lvl="0"/>
            <a:r>
              <a:rPr lang="en-US" dirty="0" err="1" smtClean="0"/>
              <a:t>उत्पादन</a:t>
            </a:r>
            <a:r>
              <a:rPr lang="en-US" dirty="0" smtClean="0"/>
              <a:t> </a:t>
            </a:r>
            <a:r>
              <a:rPr lang="en-US" dirty="0" err="1" smtClean="0"/>
              <a:t>फलन</a:t>
            </a:r>
            <a:r>
              <a:rPr lang="en-US" dirty="0" smtClean="0"/>
              <a:t> </a:t>
            </a:r>
            <a:r>
              <a:rPr lang="en-US" dirty="0" err="1" smtClean="0"/>
              <a:t>माहिती</a:t>
            </a:r>
            <a:r>
              <a:rPr lang="en-US" dirty="0" smtClean="0"/>
              <a:t> </a:t>
            </a:r>
            <a:r>
              <a:rPr lang="en-US" dirty="0" err="1" smtClean="0"/>
              <a:t>करण्यासाठी</a:t>
            </a:r>
            <a:r>
              <a:rPr lang="en-US" dirty="0" smtClean="0"/>
              <a:t> </a:t>
            </a:r>
            <a:r>
              <a:rPr lang="en-US" dirty="0" err="1" smtClean="0"/>
              <a:t>उत्पादक</a:t>
            </a:r>
            <a:r>
              <a:rPr lang="en-US" dirty="0" smtClean="0"/>
              <a:t> </a:t>
            </a:r>
            <a:r>
              <a:rPr lang="en-US" dirty="0" err="1" smtClean="0"/>
              <a:t>घटकासंबंधी</a:t>
            </a:r>
            <a:r>
              <a:rPr lang="en-US" dirty="0" smtClean="0"/>
              <a:t> </a:t>
            </a:r>
            <a:r>
              <a:rPr lang="en-US" dirty="0" err="1" smtClean="0"/>
              <a:t>पुरेशी</a:t>
            </a:r>
            <a:r>
              <a:rPr lang="en-US" dirty="0" smtClean="0"/>
              <a:t> </a:t>
            </a:r>
            <a:r>
              <a:rPr lang="en-US" dirty="0" err="1" smtClean="0"/>
              <a:t>माहिती</a:t>
            </a:r>
            <a:r>
              <a:rPr lang="en-US" dirty="0" smtClean="0"/>
              <a:t> </a:t>
            </a:r>
            <a:r>
              <a:rPr lang="en-US" dirty="0" err="1" smtClean="0"/>
              <a:t>असणे</a:t>
            </a:r>
            <a:r>
              <a:rPr lang="en-US" dirty="0" smtClean="0"/>
              <a:t> </a:t>
            </a:r>
            <a:r>
              <a:rPr lang="en-US" dirty="0" err="1" smtClean="0"/>
              <a:t>आवश्यक</a:t>
            </a:r>
            <a:r>
              <a:rPr lang="en-US" dirty="0" smtClean="0"/>
              <a:t> </a:t>
            </a:r>
            <a:r>
              <a:rPr lang="en-US" dirty="0" err="1" smtClean="0"/>
              <a:t>आहे</a:t>
            </a:r>
            <a:r>
              <a:rPr lang="en-US" dirty="0" smtClean="0"/>
              <a:t>. </a:t>
            </a:r>
          </a:p>
          <a:p>
            <a:endParaRPr lang="en-US" dirty="0"/>
          </a:p>
        </p:txBody>
      </p:sp>
      <p:sp>
        <p:nvSpPr>
          <p:cNvPr id="3" name="Title 2"/>
          <p:cNvSpPr>
            <a:spLocks noGrp="1"/>
          </p:cNvSpPr>
          <p:nvPr>
            <p:ph type="title"/>
          </p:nvPr>
        </p:nvSpPr>
        <p:spPr>
          <a:xfrm>
            <a:off x="457200" y="304800"/>
            <a:ext cx="8229600" cy="838200"/>
          </a:xfrm>
        </p:spPr>
        <p:txBody>
          <a:bodyPr>
            <a:normAutofit fontScale="90000"/>
          </a:bodyPr>
          <a:lstStyle/>
          <a:p>
            <a:pPr algn="ctr"/>
            <a:r>
              <a:rPr lang="en-US" dirty="0" smtClean="0">
                <a:solidFill>
                  <a:srgbClr val="7030A0"/>
                </a:solidFill>
              </a:rPr>
              <a:t/>
            </a:r>
            <a:br>
              <a:rPr lang="en-US" dirty="0" smtClean="0">
                <a:solidFill>
                  <a:srgbClr val="7030A0"/>
                </a:solidFill>
              </a:rPr>
            </a:br>
            <a:r>
              <a:rPr lang="en-US" dirty="0" err="1" smtClean="0">
                <a:solidFill>
                  <a:srgbClr val="7030A0"/>
                </a:solidFill>
              </a:rPr>
              <a:t>उत्पादन</a:t>
            </a:r>
            <a:r>
              <a:rPr lang="en-US" dirty="0" smtClean="0">
                <a:solidFill>
                  <a:srgbClr val="7030A0"/>
                </a:solidFill>
              </a:rPr>
              <a:t> </a:t>
            </a:r>
            <a:r>
              <a:rPr lang="en-US" dirty="0" err="1" smtClean="0">
                <a:solidFill>
                  <a:srgbClr val="7030A0"/>
                </a:solidFill>
              </a:rPr>
              <a:t>फलनाची</a:t>
            </a:r>
            <a:r>
              <a:rPr lang="en-US" dirty="0" smtClean="0">
                <a:solidFill>
                  <a:srgbClr val="7030A0"/>
                </a:solidFill>
              </a:rPr>
              <a:t> </a:t>
            </a:r>
            <a:r>
              <a:rPr lang="en-US" dirty="0" err="1" smtClean="0">
                <a:solidFill>
                  <a:srgbClr val="7030A0"/>
                </a:solidFill>
              </a:rPr>
              <a:t>वैशिष्टये</a:t>
            </a:r>
            <a:r>
              <a:rPr lang="en-US" dirty="0" smtClean="0">
                <a:solidFill>
                  <a:srgbClr val="7030A0"/>
                </a:solidFill>
              </a:rPr>
              <a:t> </a:t>
            </a:r>
            <a:r>
              <a:rPr lang="en-US" dirty="0" smtClean="0">
                <a:solidFill>
                  <a:srgbClr val="7030A0"/>
                </a:solidFill>
              </a:rPr>
              <a:t> </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5334000"/>
          </a:xfrm>
        </p:spPr>
        <p:txBody>
          <a:bodyPr>
            <a:normAutofit fontScale="92500" lnSpcReduction="10000"/>
          </a:bodyPr>
          <a:lstStyle/>
          <a:p>
            <a:pPr lvl="0"/>
            <a:r>
              <a:rPr lang="en-US" dirty="0" err="1" smtClean="0">
                <a:solidFill>
                  <a:srgbClr val="FF0000"/>
                </a:solidFill>
              </a:rPr>
              <a:t>अल्पकालीन</a:t>
            </a:r>
            <a:r>
              <a:rPr lang="en-US" dirty="0" smtClean="0">
                <a:solidFill>
                  <a:srgbClr val="FF0000"/>
                </a:solidFill>
              </a:rPr>
              <a:t> </a:t>
            </a:r>
            <a:r>
              <a:rPr lang="en-US" dirty="0" err="1" smtClean="0">
                <a:solidFill>
                  <a:srgbClr val="FF0000"/>
                </a:solidFill>
              </a:rPr>
              <a:t>उत्पादन</a:t>
            </a:r>
            <a:r>
              <a:rPr lang="en-US" dirty="0" smtClean="0">
                <a:solidFill>
                  <a:srgbClr val="FF0000"/>
                </a:solidFill>
              </a:rPr>
              <a:t> </a:t>
            </a:r>
            <a:r>
              <a:rPr lang="en-US" dirty="0" err="1" smtClean="0">
                <a:solidFill>
                  <a:srgbClr val="FF0000"/>
                </a:solidFill>
              </a:rPr>
              <a:t>फलन</a:t>
            </a:r>
            <a:r>
              <a:rPr lang="en-US" dirty="0" smtClean="0">
                <a:solidFill>
                  <a:srgbClr val="FF0000"/>
                </a:solidFill>
              </a:rPr>
              <a:t> </a:t>
            </a:r>
            <a:r>
              <a:rPr lang="en-US" dirty="0" smtClean="0"/>
              <a:t>: </a:t>
            </a:r>
          </a:p>
          <a:p>
            <a:r>
              <a:rPr lang="en-US" dirty="0" err="1" smtClean="0"/>
              <a:t>एक</a:t>
            </a:r>
            <a:r>
              <a:rPr lang="en-US" dirty="0" smtClean="0"/>
              <a:t> </a:t>
            </a:r>
            <a:r>
              <a:rPr lang="en-US" dirty="0" err="1" smtClean="0"/>
              <a:t>धटक</a:t>
            </a:r>
            <a:r>
              <a:rPr lang="en-US" dirty="0" smtClean="0"/>
              <a:t> </a:t>
            </a:r>
            <a:r>
              <a:rPr lang="en-US" dirty="0" err="1" smtClean="0"/>
              <a:t>बदलता</a:t>
            </a:r>
            <a:r>
              <a:rPr lang="en-US" dirty="0" smtClean="0"/>
              <a:t> </a:t>
            </a:r>
            <a:r>
              <a:rPr lang="en-US" dirty="0" err="1" smtClean="0"/>
              <a:t>ठेवून</a:t>
            </a:r>
            <a:r>
              <a:rPr lang="en-US" dirty="0" smtClean="0"/>
              <a:t> </a:t>
            </a:r>
            <a:r>
              <a:rPr lang="en-US" dirty="0" err="1" smtClean="0"/>
              <a:t>इरत</a:t>
            </a:r>
            <a:r>
              <a:rPr lang="en-US" dirty="0" smtClean="0"/>
              <a:t> </a:t>
            </a:r>
            <a:r>
              <a:rPr lang="en-US" dirty="0" err="1" smtClean="0"/>
              <a:t>घअक</a:t>
            </a:r>
            <a:r>
              <a:rPr lang="en-US" dirty="0" smtClean="0"/>
              <a:t> </a:t>
            </a:r>
            <a:r>
              <a:rPr lang="en-US" dirty="0" err="1" smtClean="0"/>
              <a:t>स्थिर</a:t>
            </a:r>
            <a:r>
              <a:rPr lang="en-US" dirty="0" smtClean="0"/>
              <a:t> </a:t>
            </a:r>
            <a:r>
              <a:rPr lang="en-US" dirty="0" err="1" smtClean="0"/>
              <a:t>ठेवल्यास</a:t>
            </a:r>
            <a:r>
              <a:rPr lang="en-US" dirty="0" smtClean="0"/>
              <a:t> </a:t>
            </a:r>
            <a:r>
              <a:rPr lang="en-US" dirty="0" err="1" smtClean="0"/>
              <a:t>उत्पादनात</a:t>
            </a:r>
            <a:r>
              <a:rPr lang="en-US" dirty="0" smtClean="0"/>
              <a:t> </a:t>
            </a:r>
            <a:r>
              <a:rPr lang="en-US" dirty="0" err="1" smtClean="0"/>
              <a:t>जो</a:t>
            </a:r>
            <a:r>
              <a:rPr lang="en-US" dirty="0" smtClean="0"/>
              <a:t> </a:t>
            </a:r>
            <a:r>
              <a:rPr lang="en-US" dirty="0" err="1" smtClean="0"/>
              <a:t>बदल</a:t>
            </a:r>
            <a:r>
              <a:rPr lang="en-US" dirty="0" smtClean="0"/>
              <a:t> </a:t>
            </a:r>
            <a:r>
              <a:rPr lang="en-US" dirty="0" err="1" smtClean="0"/>
              <a:t>होतो</a:t>
            </a:r>
            <a:r>
              <a:rPr lang="en-US" dirty="0" smtClean="0"/>
              <a:t>. </a:t>
            </a:r>
            <a:r>
              <a:rPr lang="en-US" dirty="0" err="1" smtClean="0"/>
              <a:t>त्याला</a:t>
            </a:r>
            <a:r>
              <a:rPr lang="en-US" dirty="0" smtClean="0"/>
              <a:t> </a:t>
            </a:r>
            <a:r>
              <a:rPr lang="en-US" dirty="0" err="1" smtClean="0"/>
              <a:t>अल्पकालीन</a:t>
            </a:r>
            <a:r>
              <a:rPr lang="en-US" dirty="0" smtClean="0"/>
              <a:t> </a:t>
            </a:r>
            <a:r>
              <a:rPr lang="en-US" dirty="0" err="1" smtClean="0"/>
              <a:t>उत्पादन</a:t>
            </a:r>
            <a:r>
              <a:rPr lang="en-US" dirty="0" smtClean="0"/>
              <a:t> </a:t>
            </a:r>
            <a:r>
              <a:rPr lang="en-US" dirty="0" err="1" smtClean="0"/>
              <a:t>फलन</a:t>
            </a:r>
            <a:r>
              <a:rPr lang="en-US" dirty="0" smtClean="0"/>
              <a:t> </a:t>
            </a:r>
            <a:r>
              <a:rPr lang="en-US" dirty="0" err="1" smtClean="0"/>
              <a:t>म्हणतात</a:t>
            </a:r>
            <a:r>
              <a:rPr lang="en-US" dirty="0" smtClean="0"/>
              <a:t>. </a:t>
            </a:r>
            <a:r>
              <a:rPr lang="en-US" dirty="0" err="1" smtClean="0"/>
              <a:t>या</a:t>
            </a:r>
            <a:r>
              <a:rPr lang="en-US" dirty="0" smtClean="0"/>
              <a:t> </a:t>
            </a:r>
            <a:r>
              <a:rPr lang="en-US" dirty="0" err="1" smtClean="0"/>
              <a:t>उत्पादन</a:t>
            </a:r>
            <a:r>
              <a:rPr lang="en-US" dirty="0" smtClean="0"/>
              <a:t> </a:t>
            </a:r>
            <a:r>
              <a:rPr lang="en-US" dirty="0" err="1" smtClean="0"/>
              <a:t>फलनास</a:t>
            </a:r>
            <a:r>
              <a:rPr lang="en-US" dirty="0" smtClean="0"/>
              <a:t> </a:t>
            </a:r>
            <a:r>
              <a:rPr lang="en-US" dirty="0" err="1" smtClean="0"/>
              <a:t>बदलत्या</a:t>
            </a:r>
            <a:r>
              <a:rPr lang="en-US" dirty="0" smtClean="0"/>
              <a:t> </a:t>
            </a:r>
            <a:r>
              <a:rPr lang="en-US" dirty="0" err="1" smtClean="0"/>
              <a:t>प्रमाणाचा</a:t>
            </a:r>
            <a:r>
              <a:rPr lang="en-US" dirty="0" smtClean="0"/>
              <a:t> </a:t>
            </a:r>
            <a:r>
              <a:rPr lang="en-US" dirty="0" err="1" smtClean="0"/>
              <a:t>नियम</a:t>
            </a:r>
            <a:r>
              <a:rPr lang="en-US" dirty="0" smtClean="0"/>
              <a:t> </a:t>
            </a:r>
            <a:r>
              <a:rPr lang="en-US" dirty="0" err="1" smtClean="0"/>
              <a:t>म्हणतात</a:t>
            </a:r>
            <a:r>
              <a:rPr lang="en-US" dirty="0" smtClean="0"/>
              <a:t>. </a:t>
            </a:r>
          </a:p>
          <a:p>
            <a:r>
              <a:rPr lang="en-US" dirty="0" smtClean="0"/>
              <a:t>    P = f(a, b, c, d ------------n) </a:t>
            </a:r>
            <a:r>
              <a:rPr lang="en-US" dirty="0" err="1" smtClean="0"/>
              <a:t>या</a:t>
            </a:r>
            <a:r>
              <a:rPr lang="en-US" dirty="0" smtClean="0"/>
              <a:t> </a:t>
            </a:r>
            <a:r>
              <a:rPr lang="en-US" dirty="0" err="1" smtClean="0"/>
              <a:t>ठिकाणी</a:t>
            </a:r>
            <a:r>
              <a:rPr lang="en-US" dirty="0" smtClean="0"/>
              <a:t> ‘b’ </a:t>
            </a:r>
            <a:r>
              <a:rPr lang="en-US" dirty="0" err="1" smtClean="0"/>
              <a:t>घटक</a:t>
            </a:r>
            <a:r>
              <a:rPr lang="en-US" dirty="0" smtClean="0"/>
              <a:t> </a:t>
            </a:r>
            <a:r>
              <a:rPr lang="en-US" dirty="0" err="1" smtClean="0"/>
              <a:t>बदलता</a:t>
            </a:r>
            <a:r>
              <a:rPr lang="en-US" dirty="0" smtClean="0"/>
              <a:t> </a:t>
            </a:r>
            <a:r>
              <a:rPr lang="en-US" dirty="0" err="1" smtClean="0"/>
              <a:t>ठेवला</a:t>
            </a:r>
            <a:r>
              <a:rPr lang="en-US" dirty="0" smtClean="0"/>
              <a:t> </a:t>
            </a:r>
            <a:r>
              <a:rPr lang="en-US" dirty="0" err="1" smtClean="0"/>
              <a:t>आहे</a:t>
            </a:r>
            <a:r>
              <a:rPr lang="en-US" dirty="0" smtClean="0"/>
              <a:t>. </a:t>
            </a:r>
          </a:p>
          <a:p>
            <a:pPr lvl="0"/>
            <a:r>
              <a:rPr lang="en-US" dirty="0" err="1" smtClean="0">
                <a:solidFill>
                  <a:srgbClr val="FF0000"/>
                </a:solidFill>
              </a:rPr>
              <a:t>दीर्घकालीन</a:t>
            </a:r>
            <a:r>
              <a:rPr lang="en-US" dirty="0" smtClean="0">
                <a:solidFill>
                  <a:srgbClr val="FF0000"/>
                </a:solidFill>
              </a:rPr>
              <a:t> </a:t>
            </a:r>
            <a:r>
              <a:rPr lang="en-US" dirty="0" err="1" smtClean="0">
                <a:solidFill>
                  <a:srgbClr val="FF0000"/>
                </a:solidFill>
              </a:rPr>
              <a:t>उत्पादन</a:t>
            </a:r>
            <a:r>
              <a:rPr lang="en-US" dirty="0" smtClean="0">
                <a:solidFill>
                  <a:srgbClr val="FF0000"/>
                </a:solidFill>
              </a:rPr>
              <a:t> </a:t>
            </a:r>
            <a:r>
              <a:rPr lang="en-US" dirty="0" err="1" smtClean="0">
                <a:solidFill>
                  <a:srgbClr val="FF0000"/>
                </a:solidFill>
              </a:rPr>
              <a:t>फलन</a:t>
            </a:r>
            <a:r>
              <a:rPr lang="en-US" dirty="0" smtClean="0">
                <a:solidFill>
                  <a:srgbClr val="FF0000"/>
                </a:solidFill>
              </a:rPr>
              <a:t> </a:t>
            </a:r>
          </a:p>
          <a:p>
            <a:r>
              <a:rPr lang="en-US" dirty="0" err="1" smtClean="0"/>
              <a:t>उत्पादनाच्या</a:t>
            </a:r>
            <a:r>
              <a:rPr lang="en-US" dirty="0" smtClean="0"/>
              <a:t> </a:t>
            </a:r>
            <a:r>
              <a:rPr lang="en-US" dirty="0" err="1" smtClean="0"/>
              <a:t>सर्व</a:t>
            </a:r>
            <a:r>
              <a:rPr lang="en-US" dirty="0" smtClean="0"/>
              <a:t> </a:t>
            </a:r>
            <a:r>
              <a:rPr lang="en-US" dirty="0" err="1" smtClean="0"/>
              <a:t>घटकता</a:t>
            </a:r>
            <a:r>
              <a:rPr lang="en-US" dirty="0" smtClean="0"/>
              <a:t> </a:t>
            </a:r>
            <a:r>
              <a:rPr lang="en-US" dirty="0" err="1" smtClean="0"/>
              <a:t>बदल</a:t>
            </a:r>
            <a:r>
              <a:rPr lang="en-US" dirty="0" smtClean="0"/>
              <a:t> </a:t>
            </a:r>
            <a:r>
              <a:rPr lang="en-US" dirty="0" err="1" smtClean="0"/>
              <a:t>करुन</a:t>
            </a:r>
            <a:r>
              <a:rPr lang="en-US" dirty="0" smtClean="0"/>
              <a:t> </a:t>
            </a:r>
            <a:r>
              <a:rPr lang="en-US" dirty="0" err="1" smtClean="0"/>
              <a:t>जे</a:t>
            </a:r>
            <a:r>
              <a:rPr lang="en-US" dirty="0" smtClean="0"/>
              <a:t> </a:t>
            </a:r>
            <a:r>
              <a:rPr lang="en-US" dirty="0" err="1" smtClean="0"/>
              <a:t>उत्पादन</a:t>
            </a:r>
            <a:r>
              <a:rPr lang="en-US" dirty="0" smtClean="0"/>
              <a:t> </a:t>
            </a:r>
            <a:r>
              <a:rPr lang="en-US" dirty="0" err="1" smtClean="0"/>
              <a:t>केले</a:t>
            </a:r>
            <a:r>
              <a:rPr lang="en-US" dirty="0" smtClean="0"/>
              <a:t> </a:t>
            </a:r>
            <a:r>
              <a:rPr lang="en-US" dirty="0" err="1" smtClean="0"/>
              <a:t>जाते</a:t>
            </a:r>
            <a:r>
              <a:rPr lang="en-US" dirty="0" smtClean="0"/>
              <a:t> </a:t>
            </a:r>
            <a:r>
              <a:rPr lang="en-US" dirty="0" err="1" smtClean="0"/>
              <a:t>त्याला</a:t>
            </a:r>
            <a:r>
              <a:rPr lang="en-US" dirty="0" smtClean="0"/>
              <a:t> </a:t>
            </a:r>
            <a:r>
              <a:rPr lang="en-US" dirty="0" err="1" smtClean="0"/>
              <a:t>दीर्घकालीन</a:t>
            </a:r>
            <a:r>
              <a:rPr lang="en-US" dirty="0" smtClean="0"/>
              <a:t> </a:t>
            </a:r>
            <a:r>
              <a:rPr lang="en-US" dirty="0" err="1" smtClean="0"/>
              <a:t>उत्पादन</a:t>
            </a:r>
            <a:r>
              <a:rPr lang="en-US" dirty="0" smtClean="0"/>
              <a:t> </a:t>
            </a:r>
            <a:r>
              <a:rPr lang="en-US" dirty="0" err="1" smtClean="0"/>
              <a:t>फलन</a:t>
            </a:r>
            <a:r>
              <a:rPr lang="en-US" dirty="0" smtClean="0"/>
              <a:t> </a:t>
            </a:r>
            <a:r>
              <a:rPr lang="en-US" dirty="0" err="1" smtClean="0"/>
              <a:t>म्हणतात</a:t>
            </a:r>
            <a:r>
              <a:rPr lang="en-US" dirty="0" smtClean="0"/>
              <a:t>. </a:t>
            </a:r>
          </a:p>
          <a:p>
            <a:r>
              <a:rPr lang="en-US" dirty="0" smtClean="0"/>
              <a:t>P = f(a, b, c, d ------------n) </a:t>
            </a:r>
          </a:p>
          <a:p>
            <a:r>
              <a:rPr lang="en-US" dirty="0" smtClean="0"/>
              <a:t>		</a:t>
            </a:r>
            <a:r>
              <a:rPr lang="en-US" dirty="0" err="1" smtClean="0"/>
              <a:t>या</a:t>
            </a:r>
            <a:r>
              <a:rPr lang="en-US" dirty="0" smtClean="0"/>
              <a:t> </a:t>
            </a:r>
            <a:r>
              <a:rPr lang="en-US" dirty="0" err="1" smtClean="0"/>
              <a:t>ठिकाणी</a:t>
            </a:r>
            <a:r>
              <a:rPr lang="en-US" dirty="0" smtClean="0"/>
              <a:t> </a:t>
            </a:r>
            <a:r>
              <a:rPr lang="en-US" dirty="0" err="1" smtClean="0"/>
              <a:t>a,b,c,d</a:t>
            </a:r>
            <a:r>
              <a:rPr lang="en-US" dirty="0" smtClean="0"/>
              <a:t> </a:t>
            </a:r>
            <a:r>
              <a:rPr lang="en-US" dirty="0" err="1" smtClean="0"/>
              <a:t>या</a:t>
            </a:r>
            <a:r>
              <a:rPr lang="en-US" dirty="0" smtClean="0"/>
              <a:t> </a:t>
            </a:r>
            <a:r>
              <a:rPr lang="en-US" dirty="0" err="1" smtClean="0"/>
              <a:t>सर्व</a:t>
            </a:r>
            <a:r>
              <a:rPr lang="en-US" dirty="0" smtClean="0"/>
              <a:t> </a:t>
            </a:r>
            <a:r>
              <a:rPr lang="en-US" dirty="0" err="1" smtClean="0"/>
              <a:t>उत्पादन</a:t>
            </a:r>
            <a:r>
              <a:rPr lang="en-US" dirty="0" smtClean="0"/>
              <a:t> </a:t>
            </a:r>
            <a:r>
              <a:rPr lang="en-US" dirty="0" err="1" smtClean="0"/>
              <a:t>घटकात</a:t>
            </a:r>
            <a:r>
              <a:rPr lang="en-US" dirty="0" smtClean="0"/>
              <a:t> </a:t>
            </a:r>
            <a:r>
              <a:rPr lang="en-US" dirty="0" err="1" smtClean="0"/>
              <a:t>बदल</a:t>
            </a:r>
            <a:r>
              <a:rPr lang="en-US" dirty="0" smtClean="0"/>
              <a:t> </a:t>
            </a:r>
            <a:r>
              <a:rPr lang="en-US" dirty="0" err="1" smtClean="0"/>
              <a:t>आहे</a:t>
            </a:r>
            <a:r>
              <a:rPr lang="en-US" dirty="0" smtClean="0"/>
              <a:t>, </a:t>
            </a:r>
            <a:r>
              <a:rPr lang="en-US" dirty="0" err="1" smtClean="0"/>
              <a:t>या</a:t>
            </a:r>
            <a:r>
              <a:rPr lang="en-US" dirty="0" smtClean="0"/>
              <a:t> </a:t>
            </a:r>
            <a:r>
              <a:rPr lang="en-US" dirty="0" err="1" smtClean="0"/>
              <a:t>उत्पादन</a:t>
            </a:r>
            <a:r>
              <a:rPr lang="en-US" dirty="0" smtClean="0"/>
              <a:t> </a:t>
            </a:r>
            <a:r>
              <a:rPr lang="en-US" dirty="0" err="1" smtClean="0"/>
              <a:t>फलनास</a:t>
            </a:r>
            <a:r>
              <a:rPr lang="en-US" dirty="0" smtClean="0"/>
              <a:t> </a:t>
            </a:r>
            <a:r>
              <a:rPr lang="en-US" dirty="0" err="1" smtClean="0"/>
              <a:t>परिणाम</a:t>
            </a:r>
            <a:r>
              <a:rPr lang="en-US" dirty="0" smtClean="0"/>
              <a:t> </a:t>
            </a:r>
            <a:r>
              <a:rPr lang="en-US" dirty="0" err="1" smtClean="0"/>
              <a:t>प्रत्यय</a:t>
            </a:r>
            <a:r>
              <a:rPr lang="en-US" dirty="0" smtClean="0"/>
              <a:t> </a:t>
            </a:r>
            <a:r>
              <a:rPr lang="en-US" dirty="0" err="1" smtClean="0"/>
              <a:t>नियम</a:t>
            </a:r>
            <a:r>
              <a:rPr lang="en-US" dirty="0" smtClean="0"/>
              <a:t> </a:t>
            </a:r>
            <a:r>
              <a:rPr lang="en-US" dirty="0" err="1" smtClean="0"/>
              <a:t>असेही</a:t>
            </a:r>
            <a:r>
              <a:rPr lang="en-US" dirty="0" smtClean="0"/>
              <a:t> </a:t>
            </a:r>
            <a:r>
              <a:rPr lang="en-US" dirty="0" err="1" smtClean="0"/>
              <a:t>म्हणतात</a:t>
            </a:r>
            <a:r>
              <a:rPr lang="en-US" dirty="0" smtClean="0"/>
              <a:t>. </a:t>
            </a:r>
          </a:p>
          <a:p>
            <a:endParaRPr lang="en-US" dirty="0"/>
          </a:p>
        </p:txBody>
      </p:sp>
      <p:sp>
        <p:nvSpPr>
          <p:cNvPr id="3" name="Title 2"/>
          <p:cNvSpPr>
            <a:spLocks noGrp="1"/>
          </p:cNvSpPr>
          <p:nvPr>
            <p:ph type="title"/>
          </p:nvPr>
        </p:nvSpPr>
        <p:spPr/>
        <p:txBody>
          <a:bodyPr>
            <a:normAutofit/>
          </a:bodyPr>
          <a:lstStyle/>
          <a:p>
            <a:pPr algn="ctr"/>
            <a:r>
              <a:rPr lang="en-US" dirty="0" err="1" smtClean="0">
                <a:solidFill>
                  <a:srgbClr val="7030A0"/>
                </a:solidFill>
              </a:rPr>
              <a:t>उत्पादन</a:t>
            </a:r>
            <a:r>
              <a:rPr lang="en-US" dirty="0" smtClean="0">
                <a:solidFill>
                  <a:srgbClr val="7030A0"/>
                </a:solidFill>
              </a:rPr>
              <a:t> </a:t>
            </a:r>
            <a:r>
              <a:rPr lang="en-US" dirty="0" err="1" smtClean="0">
                <a:solidFill>
                  <a:srgbClr val="7030A0"/>
                </a:solidFill>
              </a:rPr>
              <a:t>फलनाचे</a:t>
            </a:r>
            <a:r>
              <a:rPr lang="en-US" dirty="0" smtClean="0">
                <a:solidFill>
                  <a:srgbClr val="7030A0"/>
                </a:solidFill>
              </a:rPr>
              <a:t> </a:t>
            </a:r>
            <a:r>
              <a:rPr lang="en-US" dirty="0" err="1" smtClean="0">
                <a:solidFill>
                  <a:srgbClr val="7030A0"/>
                </a:solidFill>
              </a:rPr>
              <a:t>प्रकार</a:t>
            </a:r>
            <a:r>
              <a:rPr lang="en-US" dirty="0" smtClean="0">
                <a:solidFill>
                  <a:srgbClr val="7030A0"/>
                </a:solidFill>
              </a:rPr>
              <a:t> </a:t>
            </a:r>
            <a:endParaRPr lang="en-US" dirty="0">
              <a:solidFill>
                <a:srgbClr val="7030A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2075</TotalTime>
  <Words>586</Words>
  <Application>Microsoft Office PowerPoint</Application>
  <PresentationFormat>On-screen Show (4:3)</PresentationFormat>
  <Paragraphs>79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Shri Amolak Jain Vidya Prasarak Mandal’s  S.K.Gandhi Arts, P.H.Gandhi Com.and Amolak Science College, Kada, Tq.Ashti,  Dist. Beed  Pin-414202</vt:lpstr>
      <vt:lpstr>Slide 2</vt:lpstr>
      <vt:lpstr>SYLLABUS</vt:lpstr>
      <vt:lpstr>SYLLABUS</vt:lpstr>
      <vt:lpstr>प्रस्तावना</vt:lpstr>
      <vt:lpstr>उत्पादन फलन </vt:lpstr>
      <vt:lpstr>उत्पादन फलमाच्या व्याख्या</vt:lpstr>
      <vt:lpstr> उत्पादन फलनाची वैशिष्टये   </vt:lpstr>
      <vt:lpstr>उत्पादन फलनाचे प्रकार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TECHNOLOGICAL TRENDS IN ACCOUNTING (THEORY)</dc:title>
  <dc:creator>Shree</dc:creator>
  <cp:lastModifiedBy>Shree</cp:lastModifiedBy>
  <cp:revision>369</cp:revision>
  <dcterms:created xsi:type="dcterms:W3CDTF">2020-08-10T05:37:58Z</dcterms:created>
  <dcterms:modified xsi:type="dcterms:W3CDTF">2020-12-20T15:07:44Z</dcterms:modified>
</cp:coreProperties>
</file>